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1"/>
  </p:notesMasterIdLst>
  <p:sldIdLst>
    <p:sldId id="256" r:id="rId2"/>
    <p:sldId id="263" r:id="rId3"/>
    <p:sldId id="264" r:id="rId4"/>
    <p:sldId id="265" r:id="rId5"/>
    <p:sldId id="266" r:id="rId6"/>
    <p:sldId id="267" r:id="rId7"/>
    <p:sldId id="257" r:id="rId8"/>
    <p:sldId id="258" r:id="rId9"/>
    <p:sldId id="259" r:id="rId10"/>
    <p:sldId id="261" r:id="rId11"/>
    <p:sldId id="268" r:id="rId12"/>
    <p:sldId id="269" r:id="rId13"/>
    <p:sldId id="270" r:id="rId14"/>
    <p:sldId id="271" r:id="rId15"/>
    <p:sldId id="272" r:id="rId16"/>
    <p:sldId id="273" r:id="rId17"/>
    <p:sldId id="274" r:id="rId18"/>
    <p:sldId id="275" r:id="rId19"/>
    <p:sldId id="27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00C3E-291C-47A0-9FFE-62FBC24855D1}" type="datetimeFigureOut">
              <a:rPr lang="ru-RU" smtClean="0"/>
              <a:t>17.09.2020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83C98-CBAD-4D74-B080-9BC73F2804B7}" type="slidenum">
              <a:rPr lang="ru-RU" smtClean="0"/>
              <a:t>‹#›</a:t>
            </a:fld>
            <a:endParaRPr lang="ru-RU"/>
          </a:p>
        </p:txBody>
      </p:sp>
    </p:spTree>
    <p:extLst>
      <p:ext uri="{BB962C8B-B14F-4D97-AF65-F5344CB8AC3E}">
        <p14:creationId xmlns:p14="http://schemas.microsoft.com/office/powerpoint/2010/main" val="25862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DB83C98-CBAD-4D74-B080-9BC73F2804B7}" type="slidenum">
              <a:rPr lang="ru-RU" smtClean="0"/>
              <a:t>2</a:t>
            </a:fld>
            <a:endParaRPr lang="ru-RU"/>
          </a:p>
        </p:txBody>
      </p:sp>
    </p:spTree>
    <p:extLst>
      <p:ext uri="{BB962C8B-B14F-4D97-AF65-F5344CB8AC3E}">
        <p14:creationId xmlns:p14="http://schemas.microsoft.com/office/powerpoint/2010/main" val="55897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5C1AF87-4670-47AA-AA3F-C637B648D7AE}" type="datetimeFigureOut">
              <a:rPr lang="ru-RU" smtClean="0"/>
              <a:t>17.09.2020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6F7B7-8C0C-4D1C-9237-A209CD5F86C8}"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C1AF87-4670-47AA-AA3F-C637B648D7AE}" type="datetimeFigureOut">
              <a:rPr lang="ru-RU" smtClean="0"/>
              <a:t>17.09.2020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152914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C1AF87-4670-47AA-AA3F-C637B648D7AE}" type="datetimeFigureOut">
              <a:rPr lang="ru-RU" smtClean="0"/>
              <a:t>17.09.2020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242122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5C1AF87-4670-47AA-AA3F-C637B648D7AE}" type="datetimeFigureOut">
              <a:rPr lang="ru-RU" smtClean="0"/>
              <a:t>17.09.2020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387619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5C1AF87-4670-47AA-AA3F-C637B648D7AE}" type="datetimeFigureOut">
              <a:rPr lang="ru-RU" smtClean="0"/>
              <a:t>17.09.2020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6F7B7-8C0C-4D1C-9237-A209CD5F86C8}"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46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C1AF87-4670-47AA-AA3F-C637B648D7AE}" type="datetimeFigureOut">
              <a:rPr lang="ru-RU" smtClean="0"/>
              <a:t>17.09.2020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145015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5C1AF87-4670-47AA-AA3F-C637B648D7AE}" type="datetimeFigureOut">
              <a:rPr lang="ru-RU" smtClean="0"/>
              <a:t>17.09.2020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126323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5C1AF87-4670-47AA-AA3F-C637B648D7AE}" type="datetimeFigureOut">
              <a:rPr lang="ru-RU" smtClean="0"/>
              <a:t>17.09.2020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83786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C1AF87-4670-47AA-AA3F-C637B648D7AE}" type="datetimeFigureOut">
              <a:rPr lang="ru-RU" smtClean="0"/>
              <a:t>17.09.2020</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6611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C1AF87-4670-47AA-AA3F-C637B648D7AE}" type="datetimeFigureOut">
              <a:rPr lang="ru-RU" smtClean="0"/>
              <a:t>17.09.2020</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56F7B7-8C0C-4D1C-9237-A209CD5F86C8}" type="slidenum">
              <a:rPr lang="ru-RU" smtClean="0"/>
              <a:t>‹#›</a:t>
            </a:fld>
            <a:endParaRPr lang="ru-RU"/>
          </a:p>
        </p:txBody>
      </p:sp>
    </p:spTree>
    <p:extLst>
      <p:ext uri="{BB962C8B-B14F-4D97-AF65-F5344CB8AC3E}">
        <p14:creationId xmlns:p14="http://schemas.microsoft.com/office/powerpoint/2010/main" val="158612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5C1AF87-4670-47AA-AA3F-C637B648D7AE}" type="datetimeFigureOut">
              <a:rPr lang="ru-RU" smtClean="0"/>
              <a:t>17.09.2020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56F7B7-8C0C-4D1C-9237-A209CD5F86C8}" type="slidenum">
              <a:rPr lang="ru-RU" smtClean="0"/>
              <a:t>‹#›</a:t>
            </a:fld>
            <a:endParaRPr lang="ru-RU"/>
          </a:p>
        </p:txBody>
      </p:sp>
    </p:spTree>
    <p:extLst>
      <p:ext uri="{BB962C8B-B14F-4D97-AF65-F5344CB8AC3E}">
        <p14:creationId xmlns:p14="http://schemas.microsoft.com/office/powerpoint/2010/main" val="16955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C1AF87-4670-47AA-AA3F-C637B648D7AE}" type="datetimeFigureOut">
              <a:rPr lang="ru-RU" smtClean="0"/>
              <a:t>17.09.2020</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56F7B7-8C0C-4D1C-9237-A209CD5F86C8}"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9959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744" y="-22811"/>
            <a:ext cx="12373744" cy="6880811"/>
          </a:xfrm>
          <a:prstGeom prst="rect">
            <a:avLst/>
          </a:prstGeom>
        </p:spPr>
      </p:pic>
      <p:sp>
        <p:nvSpPr>
          <p:cNvPr id="4" name="Прямоугольник 3"/>
          <p:cNvSpPr/>
          <p:nvPr/>
        </p:nvSpPr>
        <p:spPr>
          <a:xfrm>
            <a:off x="2920623" y="5150977"/>
            <a:ext cx="7123341" cy="1200329"/>
          </a:xfrm>
          <a:prstGeom prst="rect">
            <a:avLst/>
          </a:prstGeom>
          <a:noFill/>
        </p:spPr>
        <p:txBody>
          <a:bodyPr wrap="square" lIns="91440" tIns="45720" rIns="91440" bIns="45720">
            <a:spAutoFit/>
          </a:bodyPr>
          <a:lstStyle/>
          <a:p>
            <a:pPr algn="ctr"/>
            <a:r>
              <a:rPr lang="ru-RU" sz="7200" b="1" dirty="0" smtClean="0">
                <a:ln w="9525">
                  <a:solidFill>
                    <a:schemeClr val="bg1"/>
                  </a:solidFill>
                  <a:prstDash val="solid"/>
                </a:ln>
                <a:effectLst>
                  <a:outerShdw blurRad="12700" dist="38100" dir="2700000" algn="tl" rotWithShape="0">
                    <a:schemeClr val="bg1">
                      <a:lumMod val="50000"/>
                    </a:schemeClr>
                  </a:outerShdw>
                </a:effectLst>
              </a:rPr>
              <a:t>Участки на Волге</a:t>
            </a:r>
            <a:endParaRPr lang="ru-RU" sz="7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8227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Прямоугольник 1"/>
          <p:cNvSpPr/>
          <p:nvPr/>
        </p:nvSpPr>
        <p:spPr>
          <a:xfrm>
            <a:off x="915039" y="0"/>
            <a:ext cx="6741355" cy="4031873"/>
          </a:xfrm>
          <a:prstGeom prst="rect">
            <a:avLst/>
          </a:prstGeom>
        </p:spPr>
        <p:txBody>
          <a:bodyPr wrap="square">
            <a:spAutoFit/>
          </a:bodyPr>
          <a:lstStyle/>
          <a:p>
            <a:pPr algn="ctr" fontAlgn="base">
              <a:spcAft>
                <a:spcPts val="0"/>
              </a:spcAft>
            </a:pPr>
            <a:r>
              <a:rPr lang="ru-RU" sz="2000" b="1" dirty="0" smtClean="0">
                <a:solidFill>
                  <a:srgbClr val="161616"/>
                </a:solidFill>
                <a:effectLst/>
                <a:latin typeface="CirceBold"/>
                <a:ea typeface="Times New Roman" panose="02020603050405020304" pitchFamily="18" charset="0"/>
              </a:rPr>
              <a:t>Земельный участок промышленного назначения, расположен в 1,5 км от </a:t>
            </a:r>
            <a:r>
              <a:rPr lang="ru-RU" sz="2000" b="1" dirty="0" err="1" smtClean="0">
                <a:solidFill>
                  <a:srgbClr val="161616"/>
                </a:solidFill>
                <a:effectLst/>
                <a:latin typeface="CirceBold"/>
                <a:ea typeface="Times New Roman" panose="02020603050405020304" pitchFamily="18" charset="0"/>
              </a:rPr>
              <a:t>г.Пучеж</a:t>
            </a:r>
            <a:endParaRPr lang="ru-RU" sz="2000" b="1" dirty="0" smtClean="0">
              <a:solidFill>
                <a:srgbClr val="161616"/>
              </a:solidFill>
              <a:effectLst/>
              <a:latin typeface="CirceBold"/>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Тип:</a:t>
            </a:r>
            <a:r>
              <a:rPr lang="ru-RU" dirty="0" smtClean="0">
                <a:effectLst/>
                <a:latin typeface="PTSansRegular"/>
                <a:ea typeface="Times New Roman" panose="02020603050405020304" pitchFamily="18" charset="0"/>
              </a:rPr>
              <a:t> Коричневая</a:t>
            </a:r>
            <a:endParaRPr lang="ru-RU"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Расположение:</a:t>
            </a:r>
            <a:r>
              <a:rPr lang="ru-RU" dirty="0" smtClean="0">
                <a:effectLst/>
                <a:latin typeface="PTSansRegular"/>
                <a:ea typeface="Times New Roman" panose="02020603050405020304" pitchFamily="18" charset="0"/>
              </a:rPr>
              <a:t> </a:t>
            </a:r>
            <a:r>
              <a:rPr lang="ru-RU" dirty="0" err="1" smtClean="0">
                <a:effectLst/>
                <a:latin typeface="PTSansRegular"/>
                <a:ea typeface="Times New Roman" panose="02020603050405020304" pitchFamily="18" charset="0"/>
              </a:rPr>
              <a:t>Пучежский</a:t>
            </a:r>
            <a:r>
              <a:rPr lang="ru-RU" dirty="0" smtClean="0">
                <a:effectLst/>
                <a:latin typeface="PTSansRegular"/>
                <a:ea typeface="Times New Roman" panose="02020603050405020304" pitchFamily="18" charset="0"/>
              </a:rPr>
              <a:t> </a:t>
            </a:r>
            <a:r>
              <a:rPr lang="ru-RU" dirty="0">
                <a:latin typeface="PTSansRegular"/>
                <a:ea typeface="Times New Roman" panose="02020603050405020304" pitchFamily="18" charset="0"/>
              </a:rPr>
              <a:t>район (около ретранслятора на выезде из города).</a:t>
            </a:r>
            <a:endParaRPr lang="ru-RU"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Категория </a:t>
            </a:r>
            <a:r>
              <a:rPr lang="ru-RU" b="1" dirty="0" smtClean="0">
                <a:effectLst/>
                <a:latin typeface="PTSansRegular"/>
                <a:ea typeface="Times New Roman" panose="02020603050405020304" pitchFamily="18" charset="0"/>
              </a:rPr>
              <a:t>земель:</a:t>
            </a:r>
            <a:r>
              <a:rPr lang="ru-RU" dirty="0" smtClean="0">
                <a:effectLst/>
                <a:latin typeface="PTSansRegular"/>
                <a:ea typeface="Times New Roman" panose="02020603050405020304" pitchFamily="18" charset="0"/>
              </a:rPr>
              <a:t> Земли промышленности, энергетики, транспорта, связи, радиовещания, телевидения, информатики, земли для обеспечения космической деятельности, земли обороны, безопасности и земли иного специального назначения.</a:t>
            </a:r>
            <a:endParaRPr lang="ru-RU"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Кадастровый </a:t>
            </a:r>
            <a:r>
              <a:rPr lang="ru-RU" b="1" dirty="0" smtClean="0">
                <a:effectLst/>
                <a:latin typeface="PTSansRegular"/>
                <a:ea typeface="Times New Roman" panose="02020603050405020304" pitchFamily="18" charset="0"/>
              </a:rPr>
              <a:t>номер:</a:t>
            </a:r>
            <a:r>
              <a:rPr lang="ru-RU" dirty="0" smtClean="0">
                <a:effectLst/>
                <a:latin typeface="PTSansRegular"/>
                <a:ea typeface="Times New Roman" panose="02020603050405020304" pitchFamily="18" charset="0"/>
              </a:rPr>
              <a:t> </a:t>
            </a:r>
            <a:r>
              <a:rPr lang="ru-RU" dirty="0" smtClean="0">
                <a:latin typeface="PTSansRegular"/>
                <a:ea typeface="Times New Roman" panose="02020603050405020304" pitchFamily="18" charset="0"/>
              </a:rPr>
              <a:t>37:14:040417:1</a:t>
            </a:r>
          </a:p>
          <a:p>
            <a:pPr fontAlgn="base">
              <a:spcAft>
                <a:spcPts val="0"/>
              </a:spcAft>
            </a:pPr>
            <a:r>
              <a:rPr lang="ru-RU" b="1" dirty="0" smtClean="0">
                <a:effectLst/>
                <a:latin typeface="PTSansRegular"/>
                <a:ea typeface="Times New Roman" panose="02020603050405020304" pitchFamily="18" charset="0"/>
              </a:rPr>
              <a:t>Кадастровая стоимость: </a:t>
            </a:r>
            <a:r>
              <a:rPr lang="ru-RU" dirty="0" smtClean="0"/>
              <a:t>7</a:t>
            </a:r>
            <a:r>
              <a:rPr lang="ru-RU" dirty="0"/>
              <a:t> 527,05 руб</a:t>
            </a:r>
            <a:r>
              <a:rPr lang="ru-RU" dirty="0" smtClean="0"/>
              <a:t>.</a:t>
            </a:r>
          </a:p>
          <a:p>
            <a:pPr fontAlgn="base">
              <a:spcAft>
                <a:spcPts val="0"/>
              </a:spcAft>
            </a:pPr>
            <a:r>
              <a:rPr lang="ru-RU" b="1" dirty="0" smtClean="0">
                <a:effectLst/>
                <a:latin typeface="PTSansRegular"/>
                <a:ea typeface="Times New Roman" panose="02020603050405020304" pitchFamily="18" charset="0"/>
              </a:rPr>
              <a:t>Площадь:</a:t>
            </a:r>
            <a:r>
              <a:rPr lang="ru-RU" dirty="0" smtClean="0">
                <a:effectLst/>
                <a:latin typeface="PTSansRegular"/>
                <a:ea typeface="Times New Roman" panose="02020603050405020304" pitchFamily="18" charset="0"/>
              </a:rPr>
              <a:t> </a:t>
            </a:r>
            <a:r>
              <a:rPr lang="ru-RU" dirty="0"/>
              <a:t>4 902 кв. </a:t>
            </a:r>
            <a:r>
              <a:rPr lang="ru-RU" dirty="0" smtClean="0"/>
              <a:t>м</a:t>
            </a:r>
          </a:p>
          <a:p>
            <a:pPr fontAlgn="base">
              <a:spcAft>
                <a:spcPts val="0"/>
              </a:spcAft>
            </a:pPr>
            <a:r>
              <a:rPr lang="ru-RU" b="1" dirty="0" smtClean="0">
                <a:effectLst/>
                <a:latin typeface="Times New Roman" panose="02020603050405020304" pitchFamily="18" charset="0"/>
                <a:ea typeface="Times New Roman" panose="02020603050405020304" pitchFamily="18" charset="0"/>
              </a:rPr>
              <a:t>Инженерные коммуникации</a:t>
            </a:r>
            <a:r>
              <a:rPr lang="ru-RU" dirty="0" smtClean="0">
                <a:effectLst/>
                <a:latin typeface="Times New Roman" panose="02020603050405020304" pitchFamily="18" charset="0"/>
                <a:ea typeface="Times New Roman" panose="02020603050405020304" pitchFamily="18" charset="0"/>
              </a:rPr>
              <a:t>: Есть возможность подключения </a:t>
            </a:r>
            <a:endParaRPr lang="ru-RU" dirty="0" smtClean="0">
              <a:effectLst/>
              <a:latin typeface="Times New Roman" panose="02020603050405020304" pitchFamily="18" charset="0"/>
              <a:ea typeface="Times New Roman" panose="02020603050405020304" pitchFamily="18" charset="0"/>
            </a:endParaRPr>
          </a:p>
        </p:txBody>
      </p:sp>
      <p:pic>
        <p:nvPicPr>
          <p:cNvPr id="5122" name="Picture 2" descr="9b8672ec3a51fee82974eaafb27e83e2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759" y="500887"/>
            <a:ext cx="4764241" cy="3208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62" t="4286" r="262" b="19553"/>
          <a:stretch/>
        </p:blipFill>
        <p:spPr>
          <a:xfrm>
            <a:off x="714873" y="4031873"/>
            <a:ext cx="5203707" cy="2916708"/>
          </a:xfrm>
          <a:prstGeom prst="rect">
            <a:avLst/>
          </a:prstGeom>
          <a:ln>
            <a:noFill/>
          </a:ln>
          <a:effectLst>
            <a:softEdge rad="112500"/>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500" y="4381500"/>
            <a:ext cx="2476500" cy="2476500"/>
          </a:xfrm>
          <a:prstGeom prst="rect">
            <a:avLst/>
          </a:prstGeom>
        </p:spPr>
      </p:pic>
      <p:sp>
        <p:nvSpPr>
          <p:cNvPr id="7" name="TextBox 6"/>
          <p:cNvSpPr txBox="1"/>
          <p:nvPr/>
        </p:nvSpPr>
        <p:spPr>
          <a:xfrm>
            <a:off x="9844585" y="4031873"/>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245377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764275" y="0"/>
            <a:ext cx="7765576" cy="4001095"/>
          </a:xfrm>
          <a:prstGeom prst="rect">
            <a:avLst/>
          </a:prstGeom>
        </p:spPr>
        <p:txBody>
          <a:bodyPr wrap="square">
            <a:spAutoFit/>
          </a:bodyPr>
          <a:lstStyle/>
          <a:p>
            <a:pPr fontAlgn="base"/>
            <a:r>
              <a:rPr lang="ru-RU" sz="1600" b="1" i="0" dirty="0" smtClean="0">
                <a:solidFill>
                  <a:srgbClr val="161616"/>
                </a:solidFill>
                <a:effectLst/>
                <a:latin typeface="CirceBold"/>
              </a:rPr>
              <a:t>Земельный участок вдоль юго-западной границы д. Савитово Заволжского района, на левом берегу р. Волга.</a:t>
            </a:r>
          </a:p>
          <a:p>
            <a:pPr fontAlgn="base"/>
            <a:endParaRPr lang="ru-RU" sz="1600" b="1" i="0" dirty="0" smtClean="0">
              <a:effectLst/>
              <a:latin typeface="CirceBold"/>
            </a:endParaRPr>
          </a:p>
          <a:p>
            <a:pPr fontAlgn="base"/>
            <a:r>
              <a:rPr lang="ru-RU" sz="1600" b="1" i="0" dirty="0" smtClean="0">
                <a:effectLst/>
                <a:latin typeface="PTSansRegular"/>
              </a:rPr>
              <a:t>Тип:</a:t>
            </a:r>
            <a:r>
              <a:rPr lang="ru-RU" sz="1600" b="0" i="0" dirty="0" smtClean="0">
                <a:effectLst/>
                <a:latin typeface="PTSansRegular"/>
              </a:rPr>
              <a:t> Зеленая</a:t>
            </a:r>
          </a:p>
          <a:p>
            <a:pPr fontAlgn="base"/>
            <a:r>
              <a:rPr lang="ru-RU" sz="1600" b="1" i="0" dirty="0" smtClean="0">
                <a:effectLst/>
                <a:latin typeface="PTSansRegular"/>
              </a:rPr>
              <a:t>Расположение:</a:t>
            </a:r>
            <a:r>
              <a:rPr lang="ru-RU" sz="1600" b="0" i="0" dirty="0" smtClean="0">
                <a:effectLst/>
                <a:latin typeface="PTSansRegular"/>
              </a:rPr>
              <a:t> Участок расположен вдоль юго-западной границы д. Савитово Заволжского района, на левом берегу р. Волга.</a:t>
            </a:r>
          </a:p>
          <a:p>
            <a:pPr fontAlgn="base"/>
            <a:r>
              <a:rPr lang="ru-RU" sz="1600" b="1" i="0" dirty="0" smtClean="0">
                <a:effectLst/>
                <a:latin typeface="PTSansRegular"/>
              </a:rPr>
              <a:t>Категория </a:t>
            </a:r>
            <a:r>
              <a:rPr lang="ru-RU" sz="1600" b="1" i="0" dirty="0" smtClean="0">
                <a:effectLst/>
                <a:latin typeface="PTSansRegular"/>
              </a:rPr>
              <a:t>земель:</a:t>
            </a:r>
            <a:r>
              <a:rPr lang="ru-RU" sz="1600" b="0" i="0" dirty="0" smtClean="0">
                <a:effectLst/>
                <a:latin typeface="PTSansRegular"/>
              </a:rPr>
              <a:t> Земли населенных пунктов</a:t>
            </a:r>
          </a:p>
          <a:p>
            <a:pPr fontAlgn="base"/>
            <a:r>
              <a:rPr lang="ru-RU" sz="1600" b="1" i="0" dirty="0" smtClean="0">
                <a:effectLst/>
                <a:latin typeface="PTSansRegular"/>
              </a:rPr>
              <a:t>Кадастровый </a:t>
            </a:r>
            <a:r>
              <a:rPr lang="ru-RU" sz="1600" b="1" i="0" dirty="0" smtClean="0">
                <a:effectLst/>
                <a:latin typeface="PTSansRegular"/>
              </a:rPr>
              <a:t>номер:</a:t>
            </a:r>
            <a:r>
              <a:rPr lang="ru-RU" sz="1600" b="0" i="0" dirty="0" smtClean="0">
                <a:effectLst/>
                <a:latin typeface="PTSansRegular"/>
              </a:rPr>
              <a:t> информация </a:t>
            </a:r>
            <a:r>
              <a:rPr lang="ru-RU" sz="1600" b="0" i="0" dirty="0" smtClean="0">
                <a:effectLst/>
                <a:latin typeface="PTSansRegular"/>
              </a:rPr>
              <a:t>отсутствует</a:t>
            </a:r>
            <a:endParaRPr lang="ru-RU" sz="1600" b="0" i="0" dirty="0" smtClean="0">
              <a:effectLst/>
              <a:latin typeface="PTSansRegular"/>
            </a:endParaRPr>
          </a:p>
          <a:p>
            <a:pPr fontAlgn="base"/>
            <a:r>
              <a:rPr lang="ru-RU" sz="1600" b="1" i="0" dirty="0" smtClean="0">
                <a:effectLst/>
                <a:latin typeface="PTSansRegular"/>
              </a:rPr>
              <a:t>Стоимость: </a:t>
            </a:r>
            <a:r>
              <a:rPr lang="ru-RU" sz="1600" b="0" i="0" dirty="0" smtClean="0">
                <a:effectLst/>
                <a:latin typeface="PTSansRegular"/>
              </a:rPr>
              <a:t>Кадастровая </a:t>
            </a:r>
            <a:r>
              <a:rPr lang="ru-RU" sz="1600" b="0" i="0" dirty="0" smtClean="0">
                <a:effectLst/>
                <a:latin typeface="PTSansRegular"/>
              </a:rPr>
              <a:t>стоимость определяется после формирования земельного участка и постановки на кадастровый учет</a:t>
            </a:r>
          </a:p>
          <a:p>
            <a:pPr fontAlgn="base"/>
            <a:r>
              <a:rPr lang="ru-RU" sz="1600" b="1" i="0" dirty="0" smtClean="0">
                <a:effectLst/>
                <a:latin typeface="PTSansRegular"/>
              </a:rPr>
              <a:t>Площадь:</a:t>
            </a:r>
            <a:r>
              <a:rPr lang="ru-RU" sz="1600" b="0" i="0" dirty="0" smtClean="0">
                <a:effectLst/>
                <a:latin typeface="PTSansRegular"/>
              </a:rPr>
              <a:t> 7,5 </a:t>
            </a:r>
            <a:r>
              <a:rPr lang="ru-RU" sz="1600" b="0" i="0" dirty="0" smtClean="0">
                <a:effectLst/>
                <a:latin typeface="PTSansRegular"/>
              </a:rPr>
              <a:t>га</a:t>
            </a:r>
          </a:p>
          <a:p>
            <a:pPr fontAlgn="base"/>
            <a:r>
              <a:rPr lang="ru-RU" sz="1600" b="1" dirty="0" smtClean="0">
                <a:latin typeface="PTSansRegular"/>
              </a:rPr>
              <a:t>Инженерные Коммуникации: </a:t>
            </a:r>
            <a:r>
              <a:rPr lang="ru-RU" sz="1600" dirty="0" smtClean="0">
                <a:latin typeface="PTSansRegular"/>
              </a:rPr>
              <a:t>Есть возможность подключения.</a:t>
            </a:r>
          </a:p>
          <a:p>
            <a:pPr fontAlgn="base"/>
            <a:r>
              <a:rPr lang="ru-RU" sz="1600" b="1" dirty="0" smtClean="0">
                <a:latin typeface="PTSansRegular"/>
              </a:rPr>
              <a:t>Краткое описание</a:t>
            </a:r>
            <a:r>
              <a:rPr lang="ru-RU" sz="1600" dirty="0" smtClean="0">
                <a:latin typeface="PTSansRegular"/>
              </a:rPr>
              <a:t>: </a:t>
            </a:r>
            <a:r>
              <a:rPr lang="ru-RU" sz="1600" dirty="0">
                <a:latin typeface="PTSansRegular"/>
              </a:rPr>
              <a:t>Земельный участок площадью 7,5 га расположен на территории Волжского сельского поселения. Для создания </a:t>
            </a:r>
            <a:r>
              <a:rPr lang="ru-RU" sz="1600" dirty="0" smtClean="0">
                <a:latin typeface="PTSansRegular"/>
              </a:rPr>
              <a:t>гостинично-туристского </a:t>
            </a:r>
            <a:r>
              <a:rPr lang="ru-RU" sz="1600" dirty="0">
                <a:latin typeface="PTSansRegular"/>
              </a:rPr>
              <a:t>комплекса.</a:t>
            </a:r>
            <a:endParaRPr lang="ru-RU" sz="1600" dirty="0"/>
          </a:p>
          <a:p>
            <a:pPr fontAlgn="base"/>
            <a:endParaRPr lang="ru-RU" sz="1400" b="0" i="0" dirty="0">
              <a:solidFill>
                <a:srgbClr val="161616"/>
              </a:solidFill>
              <a:effectLst/>
              <a:latin typeface="PTSansRegular"/>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06" y="545484"/>
            <a:ext cx="3844688" cy="2883516"/>
          </a:xfrm>
          <a:prstGeom prst="rect">
            <a:avLst/>
          </a:prstGeom>
          <a:ln>
            <a:noFill/>
          </a:ln>
          <a:effectLst>
            <a:softEdge rad="112500"/>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t="14581"/>
          <a:stretch/>
        </p:blipFill>
        <p:spPr>
          <a:xfrm>
            <a:off x="764275" y="3703718"/>
            <a:ext cx="5827666" cy="3154282"/>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900" y="4533900"/>
            <a:ext cx="2324100" cy="2324100"/>
          </a:xfrm>
          <a:prstGeom prst="rect">
            <a:avLst/>
          </a:prstGeom>
        </p:spPr>
      </p:pic>
      <p:sp>
        <p:nvSpPr>
          <p:cNvPr id="9" name="TextBox 8"/>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73314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038" y="568270"/>
            <a:ext cx="5209962" cy="3614014"/>
          </a:xfrm>
          <a:prstGeom prst="rect">
            <a:avLst/>
          </a:prstGeom>
          <a:ln>
            <a:noFill/>
          </a:ln>
          <a:effectLst>
            <a:softEdge rad="112500"/>
          </a:effectLst>
        </p:spPr>
      </p:pic>
      <p:sp>
        <p:nvSpPr>
          <p:cNvPr id="4" name="Прямоугольник 3"/>
          <p:cNvSpPr/>
          <p:nvPr/>
        </p:nvSpPr>
        <p:spPr>
          <a:xfrm>
            <a:off x="805217" y="-1"/>
            <a:ext cx="6076737" cy="3908762"/>
          </a:xfrm>
          <a:prstGeom prst="rect">
            <a:avLst/>
          </a:prstGeom>
        </p:spPr>
        <p:txBody>
          <a:bodyPr wrap="square">
            <a:spAutoFit/>
          </a:bodyPr>
          <a:lstStyle/>
          <a:p>
            <a:pPr fontAlgn="base"/>
            <a:r>
              <a:rPr lang="ru-RU" sz="1600" b="1" i="0" dirty="0" smtClean="0">
                <a:solidFill>
                  <a:srgbClr val="161616"/>
                </a:solidFill>
                <a:effectLst/>
                <a:latin typeface="CirceBold"/>
              </a:rPr>
              <a:t>Земельный участок под базу отдыха, </a:t>
            </a:r>
            <a:r>
              <a:rPr lang="ru-RU" sz="1600" b="1" i="0" dirty="0" err="1" smtClean="0">
                <a:solidFill>
                  <a:srgbClr val="161616"/>
                </a:solidFill>
                <a:effectLst/>
                <a:latin typeface="CirceBold"/>
              </a:rPr>
              <a:t>Вичугский</a:t>
            </a:r>
            <a:r>
              <a:rPr lang="ru-RU" sz="1600" b="1" i="0" dirty="0" smtClean="0">
                <a:solidFill>
                  <a:srgbClr val="161616"/>
                </a:solidFill>
                <a:effectLst/>
                <a:latin typeface="CirceBold"/>
              </a:rPr>
              <a:t> район, между </a:t>
            </a:r>
            <a:r>
              <a:rPr lang="ru-RU" sz="1600" b="1" i="0" dirty="0" err="1" smtClean="0">
                <a:solidFill>
                  <a:srgbClr val="161616"/>
                </a:solidFill>
                <a:effectLst/>
                <a:latin typeface="CirceBold"/>
              </a:rPr>
              <a:t>д.Борщевка</a:t>
            </a:r>
            <a:r>
              <a:rPr lang="ru-RU" sz="1600" b="1" i="0" dirty="0" smtClean="0">
                <a:solidFill>
                  <a:srgbClr val="161616"/>
                </a:solidFill>
                <a:effectLst/>
                <a:latin typeface="CirceBold"/>
              </a:rPr>
              <a:t> и </a:t>
            </a:r>
            <a:r>
              <a:rPr lang="ru-RU" sz="1600" b="1" i="0" dirty="0" err="1" smtClean="0">
                <a:solidFill>
                  <a:srgbClr val="161616"/>
                </a:solidFill>
                <a:effectLst/>
                <a:latin typeface="CirceBold"/>
              </a:rPr>
              <a:t>д.Стрелка</a:t>
            </a:r>
            <a:endParaRPr lang="ru-RU" sz="1600" b="1" i="0" dirty="0" smtClean="0">
              <a:solidFill>
                <a:srgbClr val="161616"/>
              </a:solidFill>
              <a:effectLst/>
              <a:latin typeface="CirceBold"/>
            </a:endParaRPr>
          </a:p>
          <a:p>
            <a:pPr fontAlgn="base"/>
            <a:endParaRPr lang="ru-RU" b="1" i="0" dirty="0" smtClean="0">
              <a:effectLst/>
              <a:latin typeface="CirceBold"/>
            </a:endParaRPr>
          </a:p>
          <a:p>
            <a:pPr fontAlgn="base"/>
            <a:r>
              <a:rPr lang="ru-RU" i="0" dirty="0" smtClean="0">
                <a:effectLst/>
                <a:latin typeface="PTSansRegular"/>
              </a:rPr>
              <a:t>Тип Зеленая</a:t>
            </a:r>
          </a:p>
          <a:p>
            <a:pPr fontAlgn="base"/>
            <a:r>
              <a:rPr lang="ru-RU" b="0" i="0" dirty="0" smtClean="0">
                <a:effectLst/>
                <a:latin typeface="PTSansRegular"/>
              </a:rPr>
              <a:t>Расположение между </a:t>
            </a:r>
            <a:r>
              <a:rPr lang="ru-RU" b="0" i="0" dirty="0" err="1" smtClean="0">
                <a:effectLst/>
                <a:latin typeface="PTSansRegular"/>
              </a:rPr>
              <a:t>д.Борщевка</a:t>
            </a:r>
            <a:r>
              <a:rPr lang="ru-RU" b="0" i="0" dirty="0" smtClean="0">
                <a:effectLst/>
                <a:latin typeface="PTSansRegular"/>
              </a:rPr>
              <a:t> и д. Стрелка (вне населенного пункта)</a:t>
            </a:r>
          </a:p>
          <a:p>
            <a:pPr fontAlgn="base"/>
            <a:r>
              <a:rPr lang="ru-RU" b="0" i="0" dirty="0" smtClean="0">
                <a:effectLst/>
                <a:latin typeface="PTSansRegular"/>
              </a:rPr>
              <a:t>Категория земель Земли особо охраняемых территорий и объектов</a:t>
            </a:r>
          </a:p>
          <a:p>
            <a:pPr fontAlgn="base"/>
            <a:r>
              <a:rPr lang="ru-RU" b="0" i="0" dirty="0" smtClean="0">
                <a:effectLst/>
                <a:latin typeface="PTSansRegular"/>
              </a:rPr>
              <a:t>Кадастровый номер </a:t>
            </a:r>
            <a:r>
              <a:rPr lang="ru-RU" u="sng" dirty="0" smtClean="0">
                <a:latin typeface="PTSansRegular"/>
              </a:rPr>
              <a:t>37:02:010729:60</a:t>
            </a:r>
          </a:p>
          <a:p>
            <a:pPr fontAlgn="base"/>
            <a:r>
              <a:rPr lang="ru-RU" b="0" i="0" dirty="0" smtClean="0">
                <a:effectLst/>
                <a:latin typeface="PTSansRegular"/>
              </a:rPr>
              <a:t>Стоимость кадастровая - 80 040 341,92 руб.</a:t>
            </a:r>
          </a:p>
          <a:p>
            <a:pPr fontAlgn="base"/>
            <a:r>
              <a:rPr lang="ru-RU" b="0" i="0" dirty="0" smtClean="0">
                <a:effectLst/>
                <a:latin typeface="PTSansRegular"/>
              </a:rPr>
              <a:t>Площадь</a:t>
            </a:r>
            <a:r>
              <a:rPr lang="ru-RU" b="0" i="0" dirty="0" smtClean="0">
                <a:effectLst/>
                <a:latin typeface="PTSansRegular"/>
              </a:rPr>
              <a:t> 17,8 </a:t>
            </a:r>
            <a:r>
              <a:rPr lang="ru-RU" b="0" i="0" dirty="0" smtClean="0">
                <a:effectLst/>
                <a:latin typeface="PTSansRegular"/>
              </a:rPr>
              <a:t>га</a:t>
            </a:r>
          </a:p>
          <a:p>
            <a:pPr fontAlgn="base"/>
            <a:r>
              <a:rPr lang="ru-RU" dirty="0" smtClean="0">
                <a:latin typeface="PTSansRegular"/>
              </a:rPr>
              <a:t>Инженерные коммуникации: Есть возможность подключения.</a:t>
            </a:r>
          </a:p>
          <a:p>
            <a:pPr fontAlgn="base"/>
            <a:r>
              <a:rPr lang="ru-RU" b="0" i="0" dirty="0" smtClean="0">
                <a:effectLst/>
                <a:latin typeface="PTSansRegular"/>
              </a:rPr>
              <a:t>Краткое описание: Для размещения дома отдыха.</a:t>
            </a:r>
            <a:endParaRPr lang="ru-RU" b="0" i="0" dirty="0" smtClean="0">
              <a:effectLst/>
              <a:latin typeface="PTSansRegular"/>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300" y="4750554"/>
            <a:ext cx="2171700" cy="2171700"/>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b="23168"/>
          <a:stretch/>
        </p:blipFill>
        <p:spPr>
          <a:xfrm>
            <a:off x="805217" y="3908761"/>
            <a:ext cx="5431810" cy="2805938"/>
          </a:xfrm>
          <a:prstGeom prst="rect">
            <a:avLst/>
          </a:prstGeom>
          <a:ln>
            <a:noFill/>
          </a:ln>
          <a:effectLst>
            <a:softEdge rad="112500"/>
          </a:effectLst>
        </p:spPr>
      </p:pic>
      <p:sp>
        <p:nvSpPr>
          <p:cNvPr id="8" name="TextBox 7"/>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378784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79072" cy="6858000"/>
          </a:xfrm>
          <a:prstGeom prst="rect">
            <a:avLst/>
          </a:prstGeom>
        </p:spPr>
      </p:pic>
      <p:sp>
        <p:nvSpPr>
          <p:cNvPr id="2" name="Прямоугольник 1"/>
          <p:cNvSpPr/>
          <p:nvPr/>
        </p:nvSpPr>
        <p:spPr>
          <a:xfrm>
            <a:off x="900752" y="0"/>
            <a:ext cx="6994194" cy="4339650"/>
          </a:xfrm>
          <a:prstGeom prst="rect">
            <a:avLst/>
          </a:prstGeom>
        </p:spPr>
        <p:txBody>
          <a:bodyPr wrap="square">
            <a:spAutoFit/>
          </a:bodyPr>
          <a:lstStyle/>
          <a:p>
            <a:pPr fontAlgn="base"/>
            <a:r>
              <a:rPr lang="ru-RU" b="1" i="0" dirty="0" smtClean="0">
                <a:solidFill>
                  <a:srgbClr val="161616"/>
                </a:solidFill>
                <a:effectLst/>
                <a:latin typeface="CirceBold"/>
              </a:rPr>
              <a:t>Земельный участок расположен вдоль юго-западной границы д. Воронцово, на левом берегу р. Волга</a:t>
            </a:r>
          </a:p>
          <a:p>
            <a:pPr fontAlgn="base"/>
            <a:endParaRPr lang="ru-RU" sz="1600" b="1" i="0" dirty="0" smtClean="0">
              <a:solidFill>
                <a:srgbClr val="161616"/>
              </a:solidFill>
              <a:effectLst/>
              <a:latin typeface="CirceBold"/>
            </a:endParaRPr>
          </a:p>
          <a:p>
            <a:pPr fontAlgn="base"/>
            <a:r>
              <a:rPr lang="ru-RU" sz="1600" b="0" i="0" dirty="0" smtClean="0">
                <a:solidFill>
                  <a:srgbClr val="EB4F32"/>
                </a:solidFill>
                <a:effectLst/>
                <a:latin typeface="PTSansRegular"/>
              </a:rPr>
              <a:t>Тип</a:t>
            </a:r>
            <a:r>
              <a:rPr lang="ru-RU" sz="1600" b="0" i="0" dirty="0" smtClean="0">
                <a:solidFill>
                  <a:srgbClr val="161616"/>
                </a:solidFill>
                <a:effectLst/>
                <a:latin typeface="PTSansRegular"/>
              </a:rPr>
              <a:t> Зеленая</a:t>
            </a:r>
          </a:p>
          <a:p>
            <a:pPr fontAlgn="base"/>
            <a:r>
              <a:rPr lang="ru-RU" sz="1600" b="0" i="0" dirty="0" smtClean="0">
                <a:solidFill>
                  <a:srgbClr val="EB4F32"/>
                </a:solidFill>
                <a:effectLst/>
                <a:latin typeface="PTSansRegular"/>
              </a:rPr>
              <a:t>Расположение</a:t>
            </a:r>
            <a:r>
              <a:rPr lang="ru-RU" sz="1600" b="0" i="0" dirty="0" smtClean="0">
                <a:solidFill>
                  <a:srgbClr val="161616"/>
                </a:solidFill>
                <a:effectLst/>
                <a:latin typeface="PTSansRegular"/>
              </a:rPr>
              <a:t> Участок расположен на правом берегу р. </a:t>
            </a:r>
            <a:r>
              <a:rPr lang="ru-RU" sz="1600" b="0" i="0" dirty="0" err="1" smtClean="0">
                <a:solidFill>
                  <a:srgbClr val="161616"/>
                </a:solidFill>
                <a:effectLst/>
                <a:latin typeface="PTSansRegular"/>
              </a:rPr>
              <a:t>Кистега</a:t>
            </a:r>
            <a:r>
              <a:rPr lang="ru-RU" sz="1600" b="0" i="0" dirty="0" smtClean="0">
                <a:solidFill>
                  <a:srgbClr val="161616"/>
                </a:solidFill>
                <a:effectLst/>
                <a:latin typeface="PTSansRegular"/>
              </a:rPr>
              <a:t>, в 150 м по направлению на северо-восток от д. </a:t>
            </a:r>
            <a:r>
              <a:rPr lang="ru-RU" sz="1600" b="0" i="0" dirty="0" err="1" smtClean="0">
                <a:solidFill>
                  <a:srgbClr val="161616"/>
                </a:solidFill>
                <a:effectLst/>
                <a:latin typeface="PTSansRegular"/>
              </a:rPr>
              <a:t>Голузино</a:t>
            </a:r>
            <a:r>
              <a:rPr lang="ru-RU" sz="1600" b="0" i="0" dirty="0" smtClean="0">
                <a:solidFill>
                  <a:srgbClr val="161616"/>
                </a:solidFill>
                <a:effectLst/>
                <a:latin typeface="PTSansRegular"/>
              </a:rPr>
              <a:t> Заволжского района</a:t>
            </a:r>
          </a:p>
          <a:p>
            <a:pPr fontAlgn="base"/>
            <a:r>
              <a:rPr lang="ru-RU" sz="1600" b="0" i="0" dirty="0" smtClean="0">
                <a:solidFill>
                  <a:srgbClr val="EB4F32"/>
                </a:solidFill>
                <a:effectLst/>
                <a:latin typeface="PTSansRegular"/>
              </a:rPr>
              <a:t>Категория земель</a:t>
            </a:r>
            <a:r>
              <a:rPr lang="ru-RU" sz="1600" b="0" i="0" dirty="0" smtClean="0">
                <a:solidFill>
                  <a:srgbClr val="161616"/>
                </a:solidFill>
                <a:effectLst/>
                <a:latin typeface="PTSansRegular"/>
              </a:rPr>
              <a:t> Земли запаса и земли </a:t>
            </a:r>
            <a:r>
              <a:rPr lang="ru-RU" sz="1600" b="0" i="0" dirty="0" err="1" smtClean="0">
                <a:solidFill>
                  <a:srgbClr val="161616"/>
                </a:solidFill>
                <a:effectLst/>
                <a:latin typeface="PTSansRegular"/>
              </a:rPr>
              <a:t>сельхозназначения</a:t>
            </a:r>
            <a:endParaRPr lang="ru-RU" sz="1600" b="0" i="0" dirty="0" smtClean="0">
              <a:solidFill>
                <a:srgbClr val="161616"/>
              </a:solidFill>
              <a:effectLst/>
              <a:latin typeface="PTSansRegular"/>
            </a:endParaRPr>
          </a:p>
          <a:p>
            <a:pPr fontAlgn="base"/>
            <a:r>
              <a:rPr lang="ru-RU" sz="1600" b="0" i="0" dirty="0" smtClean="0">
                <a:solidFill>
                  <a:srgbClr val="EB4F32"/>
                </a:solidFill>
                <a:effectLst/>
                <a:latin typeface="PTSansRegular"/>
              </a:rPr>
              <a:t>Кадастровый номер</a:t>
            </a:r>
            <a:r>
              <a:rPr lang="ru-RU" sz="1600" b="0" i="0" dirty="0" smtClean="0">
                <a:solidFill>
                  <a:srgbClr val="161616"/>
                </a:solidFill>
                <a:effectLst/>
                <a:latin typeface="PTSansRegular"/>
              </a:rPr>
              <a:t> информация </a:t>
            </a:r>
            <a:r>
              <a:rPr lang="ru-RU" sz="1600" b="0" i="0" dirty="0" err="1" smtClean="0">
                <a:solidFill>
                  <a:srgbClr val="161616"/>
                </a:solidFill>
                <a:effectLst/>
                <a:latin typeface="PTSansRegular"/>
              </a:rPr>
              <a:t>отсуствует</a:t>
            </a:r>
            <a:endParaRPr lang="ru-RU" sz="1600" b="0" i="0" dirty="0" smtClean="0">
              <a:solidFill>
                <a:srgbClr val="161616"/>
              </a:solidFill>
              <a:effectLst/>
              <a:latin typeface="PTSansRegular"/>
            </a:endParaRPr>
          </a:p>
          <a:p>
            <a:pPr fontAlgn="base"/>
            <a:r>
              <a:rPr lang="ru-RU" sz="1600" b="0" i="0" dirty="0" smtClean="0">
                <a:solidFill>
                  <a:srgbClr val="EB4F32"/>
                </a:solidFill>
                <a:effectLst/>
                <a:latin typeface="PTSansRegular"/>
              </a:rPr>
              <a:t>Стоимость</a:t>
            </a:r>
            <a:r>
              <a:rPr lang="ru-RU" sz="1600" b="0" i="0" dirty="0" smtClean="0">
                <a:solidFill>
                  <a:srgbClr val="161616"/>
                </a:solidFill>
                <a:effectLst/>
                <a:latin typeface="PTSansRegular"/>
              </a:rPr>
              <a:t> Кадастровая стоимость определяется после формирования земельного участка и постановки на кадастровый учет</a:t>
            </a:r>
          </a:p>
          <a:p>
            <a:pPr fontAlgn="base"/>
            <a:r>
              <a:rPr lang="ru-RU" sz="1600" b="0" i="0" dirty="0" smtClean="0">
                <a:solidFill>
                  <a:srgbClr val="EB4F32"/>
                </a:solidFill>
                <a:effectLst/>
                <a:latin typeface="PTSansRegular"/>
              </a:rPr>
              <a:t>Площадь</a:t>
            </a:r>
            <a:r>
              <a:rPr lang="ru-RU" sz="1600" b="0" i="0" dirty="0" smtClean="0">
                <a:solidFill>
                  <a:srgbClr val="161616"/>
                </a:solidFill>
                <a:effectLst/>
                <a:latin typeface="PTSansRegular"/>
              </a:rPr>
              <a:t> 11,3 </a:t>
            </a:r>
            <a:r>
              <a:rPr lang="ru-RU" sz="1600" b="0" i="0" dirty="0" smtClean="0">
                <a:solidFill>
                  <a:srgbClr val="161616"/>
                </a:solidFill>
                <a:effectLst/>
                <a:latin typeface="PTSansRegular"/>
              </a:rPr>
              <a:t>га</a:t>
            </a:r>
          </a:p>
          <a:p>
            <a:pPr fontAlgn="base"/>
            <a:r>
              <a:rPr lang="ru-RU" sz="1600" dirty="0" smtClean="0">
                <a:solidFill>
                  <a:srgbClr val="161616"/>
                </a:solidFill>
                <a:latin typeface="PTSansRegular"/>
              </a:rPr>
              <a:t>Инженерные коммуникации:</a:t>
            </a:r>
          </a:p>
          <a:p>
            <a:pPr fontAlgn="base"/>
            <a:r>
              <a:rPr lang="ru-RU" sz="1600" b="0" i="0" dirty="0" smtClean="0">
                <a:solidFill>
                  <a:srgbClr val="161616"/>
                </a:solidFill>
                <a:effectLst/>
                <a:latin typeface="PTSansRegular"/>
              </a:rPr>
              <a:t>Краткое </a:t>
            </a:r>
            <a:r>
              <a:rPr lang="ru-RU" sz="1600" dirty="0">
                <a:solidFill>
                  <a:srgbClr val="161616"/>
                </a:solidFill>
                <a:latin typeface="PTSansRegular"/>
              </a:rPr>
              <a:t>описание: Земельный участок площадью 8,5 га расположен на территории Волжского сельского поселения. Для создания гостинично-туристского комплекса.</a:t>
            </a:r>
            <a:endParaRPr lang="ru-RU" sz="1600" dirty="0"/>
          </a:p>
          <a:p>
            <a:pPr fontAlgn="base"/>
            <a:endParaRPr lang="ru-RU" sz="1600" b="0" i="0" dirty="0" smtClean="0">
              <a:solidFill>
                <a:srgbClr val="161616"/>
              </a:solidFill>
              <a:effectLst/>
              <a:latin typeface="PTSansRegular"/>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b="22389"/>
          <a:stretch/>
        </p:blipFill>
        <p:spPr>
          <a:xfrm>
            <a:off x="853988" y="3913069"/>
            <a:ext cx="5059339" cy="2944931"/>
          </a:xfrm>
          <a:prstGeom prst="rect">
            <a:avLst/>
          </a:prstGeom>
          <a:ln>
            <a:noFill/>
          </a:ln>
          <a:effectLst>
            <a:softEdge rad="112500"/>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1006" r="7441"/>
          <a:stretch/>
        </p:blipFill>
        <p:spPr>
          <a:xfrm>
            <a:off x="7894946" y="473015"/>
            <a:ext cx="4330890" cy="3603564"/>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8354" y="4549594"/>
            <a:ext cx="2324100" cy="2324100"/>
          </a:xfrm>
          <a:prstGeom prst="rect">
            <a:avLst/>
          </a:prstGeom>
        </p:spPr>
      </p:pic>
      <p:sp>
        <p:nvSpPr>
          <p:cNvPr id="9" name="TextBox 8"/>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68556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723330" y="0"/>
            <a:ext cx="6264324" cy="4739759"/>
          </a:xfrm>
          <a:prstGeom prst="rect">
            <a:avLst/>
          </a:prstGeom>
        </p:spPr>
        <p:txBody>
          <a:bodyPr wrap="square">
            <a:spAutoFit/>
          </a:bodyPr>
          <a:lstStyle/>
          <a:p>
            <a:pPr fontAlgn="base"/>
            <a:r>
              <a:rPr lang="ru-RU" sz="1600" b="1" i="0" dirty="0" smtClean="0">
                <a:solidFill>
                  <a:srgbClr val="161616"/>
                </a:solidFill>
                <a:effectLst/>
                <a:latin typeface="CirceBold"/>
              </a:rPr>
              <a:t>Земельный участок на правом берегу р. </a:t>
            </a:r>
            <a:r>
              <a:rPr lang="ru-RU" sz="1600" b="1" i="0" dirty="0" err="1" smtClean="0">
                <a:solidFill>
                  <a:srgbClr val="161616"/>
                </a:solidFill>
                <a:effectLst/>
                <a:latin typeface="CirceBold"/>
              </a:rPr>
              <a:t>Локша</a:t>
            </a:r>
            <a:r>
              <a:rPr lang="ru-RU" sz="1600" b="1" i="0" dirty="0" smtClean="0">
                <a:solidFill>
                  <a:srgbClr val="161616"/>
                </a:solidFill>
                <a:effectLst/>
                <a:latin typeface="CirceBold"/>
              </a:rPr>
              <a:t>, в 100 м по направлению на северо-восток от д. Ватаги Заволжского района</a:t>
            </a:r>
          </a:p>
          <a:p>
            <a:pPr fontAlgn="base"/>
            <a:endParaRPr lang="ru-RU" sz="1600" b="1" i="0" dirty="0" smtClean="0">
              <a:solidFill>
                <a:srgbClr val="161616"/>
              </a:solidFill>
              <a:effectLst/>
              <a:latin typeface="CirceBold"/>
            </a:endParaRPr>
          </a:p>
          <a:p>
            <a:pPr fontAlgn="base"/>
            <a:r>
              <a:rPr lang="ru-RU" sz="1600" b="1" i="0" dirty="0" smtClean="0">
                <a:effectLst/>
                <a:latin typeface="PTSansRegular"/>
              </a:rPr>
              <a:t>Тип:</a:t>
            </a:r>
            <a:r>
              <a:rPr lang="ru-RU" sz="1600" b="0" i="0" dirty="0" smtClean="0">
                <a:effectLst/>
                <a:latin typeface="PTSansRegular"/>
              </a:rPr>
              <a:t> Зеленая</a:t>
            </a:r>
          </a:p>
          <a:p>
            <a:pPr fontAlgn="base"/>
            <a:r>
              <a:rPr lang="ru-RU" sz="1600" b="1" i="0" dirty="0" smtClean="0">
                <a:effectLst/>
                <a:latin typeface="PTSansRegular"/>
              </a:rPr>
              <a:t>Расположение:</a:t>
            </a:r>
            <a:r>
              <a:rPr lang="ru-RU" sz="1600" b="0" i="0" dirty="0" smtClean="0">
                <a:effectLst/>
                <a:latin typeface="PTSansRegular"/>
              </a:rPr>
              <a:t> Участок расположен на правом берегу р. </a:t>
            </a:r>
            <a:r>
              <a:rPr lang="ru-RU" sz="1600" b="0" i="0" dirty="0" err="1" smtClean="0">
                <a:effectLst/>
                <a:latin typeface="PTSansRegular"/>
              </a:rPr>
              <a:t>Локша</a:t>
            </a:r>
            <a:r>
              <a:rPr lang="ru-RU" sz="1600" b="0" i="0" dirty="0" smtClean="0">
                <a:effectLst/>
                <a:latin typeface="PTSansRegular"/>
              </a:rPr>
              <a:t>, в 100 м по направлению на северо-восток от д. Ватаги Заволжского района</a:t>
            </a:r>
          </a:p>
          <a:p>
            <a:pPr fontAlgn="base"/>
            <a:r>
              <a:rPr lang="ru-RU" sz="1600" b="1" i="0" dirty="0" smtClean="0">
                <a:effectLst/>
                <a:latin typeface="PTSansRegular"/>
              </a:rPr>
              <a:t>Категория </a:t>
            </a:r>
            <a:r>
              <a:rPr lang="ru-RU" sz="1600" b="1" i="0" dirty="0" smtClean="0">
                <a:effectLst/>
                <a:latin typeface="PTSansRegular"/>
              </a:rPr>
              <a:t>земель:</a:t>
            </a:r>
            <a:r>
              <a:rPr lang="ru-RU" sz="1600" b="0" i="0" dirty="0" smtClean="0">
                <a:effectLst/>
                <a:latin typeface="PTSansRegular"/>
              </a:rPr>
              <a:t> земли запаса и земли </a:t>
            </a:r>
            <a:r>
              <a:rPr lang="ru-RU" sz="1600" b="0" i="0" dirty="0" smtClean="0">
                <a:effectLst/>
                <a:latin typeface="PTSansRegular"/>
              </a:rPr>
              <a:t>сельхоз назначения</a:t>
            </a:r>
            <a:endParaRPr lang="ru-RU" sz="1600" b="0" i="0" dirty="0" smtClean="0">
              <a:effectLst/>
              <a:latin typeface="PTSansRegular"/>
            </a:endParaRPr>
          </a:p>
          <a:p>
            <a:pPr fontAlgn="base"/>
            <a:r>
              <a:rPr lang="ru-RU" sz="1600" b="1" i="0" dirty="0" smtClean="0">
                <a:effectLst/>
                <a:latin typeface="PTSansRegular"/>
              </a:rPr>
              <a:t>Кадастровый </a:t>
            </a:r>
            <a:r>
              <a:rPr lang="ru-RU" sz="1600" b="1" i="0" dirty="0" smtClean="0">
                <a:effectLst/>
                <a:latin typeface="PTSansRegular"/>
              </a:rPr>
              <a:t>номер:</a:t>
            </a:r>
            <a:r>
              <a:rPr lang="ru-RU" sz="1600" b="0" i="0" dirty="0" smtClean="0">
                <a:effectLst/>
                <a:latin typeface="PTSansRegular"/>
              </a:rPr>
              <a:t> информация </a:t>
            </a:r>
            <a:r>
              <a:rPr lang="ru-RU" sz="1600" b="0" i="0" dirty="0" smtClean="0">
                <a:effectLst/>
                <a:latin typeface="PTSansRegular"/>
              </a:rPr>
              <a:t>отсутствует</a:t>
            </a:r>
            <a:endParaRPr lang="ru-RU" sz="1600" b="0" i="0" dirty="0" smtClean="0">
              <a:effectLst/>
              <a:latin typeface="PTSansRegular"/>
            </a:endParaRPr>
          </a:p>
          <a:p>
            <a:pPr fontAlgn="base"/>
            <a:r>
              <a:rPr lang="ru-RU" sz="1600" b="1" i="0" dirty="0" smtClean="0">
                <a:effectLst/>
                <a:latin typeface="PTSansRegular"/>
              </a:rPr>
              <a:t>Стоимость:</a:t>
            </a:r>
            <a:r>
              <a:rPr lang="ru-RU" sz="1600" b="0" i="0" dirty="0" smtClean="0">
                <a:effectLst/>
                <a:latin typeface="PTSansRegular"/>
              </a:rPr>
              <a:t> Кадастровая стоимость определяется после формирования земельного участка и постановки на кадастровый учет</a:t>
            </a:r>
          </a:p>
          <a:p>
            <a:pPr fontAlgn="base"/>
            <a:r>
              <a:rPr lang="ru-RU" sz="1600" b="1" i="0" dirty="0" smtClean="0">
                <a:effectLst/>
                <a:latin typeface="PTSansRegular"/>
              </a:rPr>
              <a:t>Площадь:</a:t>
            </a:r>
            <a:r>
              <a:rPr lang="ru-RU" sz="1600" b="0" i="0" dirty="0" smtClean="0">
                <a:effectLst/>
                <a:latin typeface="PTSansRegular"/>
              </a:rPr>
              <a:t> 16,0 га</a:t>
            </a:r>
          </a:p>
          <a:p>
            <a:pPr fontAlgn="base"/>
            <a:r>
              <a:rPr lang="ru-RU" sz="1600" b="1" i="0" dirty="0" smtClean="0">
                <a:effectLst/>
                <a:latin typeface="CirceBold"/>
              </a:rPr>
              <a:t>Инженерная коммуникации: </a:t>
            </a:r>
            <a:r>
              <a:rPr lang="ru-RU" sz="1600" b="0" i="0" dirty="0" smtClean="0">
                <a:effectLst/>
                <a:latin typeface="CirceBold"/>
              </a:rPr>
              <a:t>Есть возможность подключения.</a:t>
            </a:r>
          </a:p>
          <a:p>
            <a:pPr fontAlgn="base"/>
            <a:r>
              <a:rPr lang="ru-RU" sz="1600" dirty="0" smtClean="0">
                <a:latin typeface="CirceBold"/>
              </a:rPr>
              <a:t>Краткое описание: </a:t>
            </a:r>
            <a:r>
              <a:rPr lang="ru-RU" sz="1600" dirty="0">
                <a:latin typeface="PTSansRegular"/>
              </a:rPr>
              <a:t>Земельный участок площадью 16 га расположен на территории Волжского сельского поселения. Для создания гостинично-туристского комплекса.</a:t>
            </a:r>
            <a:endParaRPr lang="ru-RU" sz="1600" dirty="0"/>
          </a:p>
          <a:p>
            <a:pPr fontAlgn="base"/>
            <a:endParaRPr lang="ru-RU" sz="1400" b="0" i="0" dirty="0" smtClean="0">
              <a:solidFill>
                <a:srgbClr val="161616"/>
              </a:solidFill>
              <a:effectLst/>
              <a:latin typeface="CirceBold"/>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1931" t="11492"/>
          <a:stretch/>
        </p:blipFill>
        <p:spPr>
          <a:xfrm>
            <a:off x="6714698" y="574218"/>
            <a:ext cx="5477301" cy="3223203"/>
          </a:xfrm>
          <a:prstGeom prst="rect">
            <a:avLst/>
          </a:prstGeom>
          <a:ln>
            <a:noFill/>
          </a:ln>
          <a:effectLst>
            <a:softEdge rad="112500"/>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t="17942"/>
          <a:stretch/>
        </p:blipFill>
        <p:spPr>
          <a:xfrm>
            <a:off x="723330" y="4408227"/>
            <a:ext cx="4844956" cy="2449773"/>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684" y="4509823"/>
            <a:ext cx="2338316" cy="2338316"/>
          </a:xfrm>
          <a:prstGeom prst="rect">
            <a:avLst/>
          </a:prstGeom>
        </p:spPr>
      </p:pic>
      <p:sp>
        <p:nvSpPr>
          <p:cNvPr id="9" name="TextBox 8"/>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4317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392072" y="525700"/>
            <a:ext cx="5418162" cy="4431983"/>
          </a:xfrm>
          <a:prstGeom prst="rect">
            <a:avLst/>
          </a:prstGeom>
        </p:spPr>
        <p:txBody>
          <a:bodyPr wrap="square">
            <a:spAutoFit/>
          </a:bodyPr>
          <a:lstStyle/>
          <a:p>
            <a:pPr fontAlgn="base"/>
            <a:r>
              <a:rPr lang="ru-RU" sz="1600" b="1" i="0" dirty="0" smtClean="0">
                <a:solidFill>
                  <a:srgbClr val="161616"/>
                </a:solidFill>
                <a:effectLst/>
                <a:latin typeface="CirceBold"/>
              </a:rPr>
              <a:t>Земельный участок под базу отдыха, </a:t>
            </a:r>
            <a:r>
              <a:rPr lang="ru-RU" sz="1600" b="1" i="0" dirty="0" err="1" smtClean="0">
                <a:solidFill>
                  <a:srgbClr val="161616"/>
                </a:solidFill>
                <a:effectLst/>
                <a:latin typeface="CirceBold"/>
              </a:rPr>
              <a:t>Вичугский</a:t>
            </a:r>
            <a:r>
              <a:rPr lang="ru-RU" sz="1600" b="1" i="0" dirty="0" smtClean="0">
                <a:solidFill>
                  <a:srgbClr val="161616"/>
                </a:solidFill>
                <a:effectLst/>
                <a:latin typeface="CirceBold"/>
              </a:rPr>
              <a:t> район, </a:t>
            </a:r>
            <a:r>
              <a:rPr lang="ru-RU" sz="1600" b="1" i="0" dirty="0" err="1" smtClean="0">
                <a:solidFill>
                  <a:srgbClr val="161616"/>
                </a:solidFill>
                <a:effectLst/>
                <a:latin typeface="CirceBold"/>
              </a:rPr>
              <a:t>д.Семигорье</a:t>
            </a:r>
            <a:endParaRPr lang="ru-RU" sz="1600" b="1" i="0" dirty="0" smtClean="0">
              <a:solidFill>
                <a:srgbClr val="161616"/>
              </a:solidFill>
              <a:effectLst/>
              <a:latin typeface="CirceBold"/>
            </a:endParaRPr>
          </a:p>
          <a:p>
            <a:pPr fontAlgn="base"/>
            <a:endParaRPr lang="ru-RU" sz="1600" b="1" i="0" dirty="0" smtClean="0">
              <a:solidFill>
                <a:srgbClr val="161616"/>
              </a:solidFill>
              <a:effectLst/>
              <a:latin typeface="CirceBold"/>
            </a:endParaRPr>
          </a:p>
          <a:p>
            <a:pPr fontAlgn="base"/>
            <a:r>
              <a:rPr lang="ru-RU" b="1" i="0" dirty="0" smtClean="0">
                <a:effectLst/>
                <a:latin typeface="PTSansRegular"/>
              </a:rPr>
              <a:t>Тип:</a:t>
            </a:r>
            <a:r>
              <a:rPr lang="ru-RU" b="1" i="0" dirty="0" smtClean="0">
                <a:effectLst/>
                <a:latin typeface="PTSansRegular"/>
              </a:rPr>
              <a:t> </a:t>
            </a:r>
            <a:r>
              <a:rPr lang="ru-RU" b="0" i="0" dirty="0" smtClean="0">
                <a:effectLst/>
                <a:latin typeface="PTSansRegular"/>
              </a:rPr>
              <a:t>Зеленая</a:t>
            </a:r>
          </a:p>
          <a:p>
            <a:pPr fontAlgn="base"/>
            <a:r>
              <a:rPr lang="ru-RU" b="1" i="0" dirty="0" smtClean="0">
                <a:effectLst/>
                <a:latin typeface="PTSansRegular"/>
              </a:rPr>
              <a:t>Расположение:</a:t>
            </a:r>
            <a:r>
              <a:rPr lang="ru-RU" b="0" i="0" dirty="0" smtClean="0">
                <a:effectLst/>
                <a:latin typeface="PTSansRegular"/>
              </a:rPr>
              <a:t> Ивановская область, </a:t>
            </a:r>
            <a:r>
              <a:rPr lang="ru-RU" b="0" i="0" dirty="0" err="1" smtClean="0">
                <a:effectLst/>
                <a:latin typeface="PTSansRegular"/>
              </a:rPr>
              <a:t>Вичугский</a:t>
            </a:r>
            <a:r>
              <a:rPr lang="ru-RU" b="0" i="0" dirty="0" smtClean="0">
                <a:effectLst/>
                <a:latin typeface="PTSansRegular"/>
              </a:rPr>
              <a:t> район, </a:t>
            </a:r>
            <a:r>
              <a:rPr lang="ru-RU" b="0" i="0" dirty="0" err="1" smtClean="0">
                <a:effectLst/>
                <a:latin typeface="PTSansRegular"/>
              </a:rPr>
              <a:t>д.Семигорье</a:t>
            </a:r>
            <a:endParaRPr lang="ru-RU" b="0" i="0" dirty="0" smtClean="0">
              <a:effectLst/>
              <a:latin typeface="PTSansRegular"/>
            </a:endParaRPr>
          </a:p>
          <a:p>
            <a:pPr fontAlgn="base"/>
            <a:r>
              <a:rPr lang="ru-RU" b="1" i="0" dirty="0" smtClean="0">
                <a:effectLst/>
                <a:latin typeface="PTSansRegular"/>
              </a:rPr>
              <a:t>Категория </a:t>
            </a:r>
            <a:r>
              <a:rPr lang="ru-RU" b="1" i="0" dirty="0" smtClean="0">
                <a:effectLst/>
                <a:latin typeface="PTSansRegular"/>
              </a:rPr>
              <a:t>земель:</a:t>
            </a:r>
            <a:r>
              <a:rPr lang="ru-RU" b="0" i="0" dirty="0" smtClean="0">
                <a:effectLst/>
                <a:latin typeface="PTSansRegular"/>
              </a:rPr>
              <a:t> земли населенных пунктов</a:t>
            </a:r>
          </a:p>
          <a:p>
            <a:pPr fontAlgn="base"/>
            <a:r>
              <a:rPr lang="ru-RU" b="1" i="0" dirty="0" smtClean="0">
                <a:effectLst/>
                <a:latin typeface="PTSansRegular"/>
              </a:rPr>
              <a:t>Кадастровый </a:t>
            </a:r>
            <a:r>
              <a:rPr lang="ru-RU" b="1" i="0" dirty="0" smtClean="0">
                <a:effectLst/>
                <a:latin typeface="PTSansRegular"/>
              </a:rPr>
              <a:t>номер:</a:t>
            </a:r>
            <a:r>
              <a:rPr lang="ru-RU" b="0" i="0" dirty="0" smtClean="0">
                <a:effectLst/>
                <a:latin typeface="PTSansRegular"/>
              </a:rPr>
              <a:t> </a:t>
            </a:r>
            <a:r>
              <a:rPr lang="ru-RU" dirty="0" smtClean="0">
                <a:latin typeface="PTSansRegular"/>
              </a:rPr>
              <a:t>37:02:010729:875</a:t>
            </a:r>
          </a:p>
          <a:p>
            <a:pPr fontAlgn="base"/>
            <a:r>
              <a:rPr lang="ru-RU" b="1" i="0" dirty="0" smtClean="0">
                <a:effectLst/>
                <a:latin typeface="PTSansRegular"/>
              </a:rPr>
              <a:t>Стоимость кадастровая: </a:t>
            </a:r>
            <a:r>
              <a:rPr lang="ru-RU" b="0" i="0" dirty="0" smtClean="0">
                <a:effectLst/>
                <a:latin typeface="PTSansRegular"/>
              </a:rPr>
              <a:t>33 459 183,95 руб.</a:t>
            </a:r>
          </a:p>
          <a:p>
            <a:pPr fontAlgn="base"/>
            <a:r>
              <a:rPr lang="ru-RU" b="1" i="0" dirty="0" smtClean="0">
                <a:effectLst/>
                <a:latin typeface="PTSansRegular"/>
              </a:rPr>
              <a:t>Площадь:</a:t>
            </a:r>
            <a:r>
              <a:rPr lang="ru-RU" b="1" i="0" dirty="0" smtClean="0">
                <a:effectLst/>
                <a:latin typeface="PTSansRegular"/>
              </a:rPr>
              <a:t> </a:t>
            </a:r>
            <a:r>
              <a:rPr lang="ru-RU" b="0" i="0" dirty="0" smtClean="0">
                <a:effectLst/>
                <a:latin typeface="PTSansRegular"/>
              </a:rPr>
              <a:t>3,6 га</a:t>
            </a:r>
          </a:p>
          <a:p>
            <a:pPr fontAlgn="base"/>
            <a:r>
              <a:rPr lang="ru-RU" b="1" i="0" dirty="0" smtClean="0">
                <a:effectLst/>
                <a:latin typeface="CirceBold"/>
              </a:rPr>
              <a:t>Инженерные коммуникации</a:t>
            </a:r>
            <a:r>
              <a:rPr lang="ru-RU" b="0" i="0" dirty="0" smtClean="0">
                <a:effectLst/>
                <a:latin typeface="CirceBold"/>
              </a:rPr>
              <a:t>: Есть возможность подключения.</a:t>
            </a:r>
          </a:p>
          <a:p>
            <a:pPr fontAlgn="base"/>
            <a:r>
              <a:rPr lang="ru-RU" b="1" dirty="0" smtClean="0">
                <a:latin typeface="CirceBold"/>
              </a:rPr>
              <a:t>Краткое описание: </a:t>
            </a:r>
            <a:r>
              <a:rPr lang="ru-RU" dirty="0" smtClean="0">
                <a:latin typeface="CirceBold"/>
              </a:rPr>
              <a:t>Участок расположен на берегу реки Волга, живописные места, хорошие подъездные пути. Подойдет под организацию базы отдыха.</a:t>
            </a:r>
            <a:endParaRPr lang="ru-RU" b="0" i="0" dirty="0" smtClean="0">
              <a:effectLst/>
              <a:latin typeface="CirceBold"/>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480" y="525700"/>
            <a:ext cx="4722520" cy="3873997"/>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300" y="4686300"/>
            <a:ext cx="2171700" cy="2171700"/>
          </a:xfrm>
          <a:prstGeom prst="rect">
            <a:avLst/>
          </a:prstGeom>
        </p:spPr>
      </p:pic>
      <p:sp>
        <p:nvSpPr>
          <p:cNvPr id="6" name="TextBox 5"/>
          <p:cNvSpPr txBox="1"/>
          <p:nvPr/>
        </p:nvSpPr>
        <p:spPr>
          <a:xfrm>
            <a:off x="9932442" y="4390325"/>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219038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764274" y="100803"/>
            <a:ext cx="7219665" cy="3816429"/>
          </a:xfrm>
          <a:prstGeom prst="rect">
            <a:avLst/>
          </a:prstGeom>
        </p:spPr>
        <p:txBody>
          <a:bodyPr wrap="square">
            <a:spAutoFit/>
          </a:bodyPr>
          <a:lstStyle/>
          <a:p>
            <a:pPr fontAlgn="base"/>
            <a:r>
              <a:rPr lang="ru-RU" b="1" i="0" dirty="0" smtClean="0">
                <a:solidFill>
                  <a:srgbClr val="161616"/>
                </a:solidFill>
                <a:effectLst/>
                <a:latin typeface="CirceBold"/>
              </a:rPr>
              <a:t>Земельный участок вдоль восточной границы д. </a:t>
            </a:r>
            <a:r>
              <a:rPr lang="ru-RU" b="1" i="0" dirty="0" err="1" smtClean="0">
                <a:solidFill>
                  <a:srgbClr val="161616"/>
                </a:solidFill>
                <a:effectLst/>
                <a:latin typeface="CirceBold"/>
              </a:rPr>
              <a:t>Белькаши</a:t>
            </a:r>
            <a:r>
              <a:rPr lang="ru-RU" b="1" i="0" dirty="0" smtClean="0">
                <a:solidFill>
                  <a:srgbClr val="161616"/>
                </a:solidFill>
                <a:effectLst/>
                <a:latin typeface="CirceBold"/>
              </a:rPr>
              <a:t> Заволжского района, в устье р. </a:t>
            </a:r>
            <a:r>
              <a:rPr lang="ru-RU" b="1" i="0" dirty="0" err="1" smtClean="0">
                <a:solidFill>
                  <a:srgbClr val="161616"/>
                </a:solidFill>
                <a:effectLst/>
                <a:latin typeface="CirceBold"/>
              </a:rPr>
              <a:t>Кистега</a:t>
            </a:r>
            <a:r>
              <a:rPr lang="ru-RU" b="1" i="0" dirty="0" smtClean="0">
                <a:solidFill>
                  <a:srgbClr val="161616"/>
                </a:solidFill>
                <a:effectLst/>
                <a:latin typeface="CirceBold"/>
              </a:rPr>
              <a:t>, в 50 м от р. Волга</a:t>
            </a:r>
          </a:p>
          <a:p>
            <a:pPr fontAlgn="base"/>
            <a:r>
              <a:rPr lang="ru-RU" sz="1600" b="1" i="0" dirty="0" smtClean="0">
                <a:effectLst/>
                <a:latin typeface="PTSansRegular"/>
              </a:rPr>
              <a:t>Тип:</a:t>
            </a:r>
            <a:r>
              <a:rPr lang="ru-RU" sz="1600" b="0" i="0" dirty="0" smtClean="0">
                <a:effectLst/>
                <a:latin typeface="PTSansRegular"/>
              </a:rPr>
              <a:t> Зеленая</a:t>
            </a:r>
          </a:p>
          <a:p>
            <a:pPr fontAlgn="base"/>
            <a:r>
              <a:rPr lang="ru-RU" sz="1600" b="1" i="0" dirty="0" smtClean="0">
                <a:effectLst/>
                <a:latin typeface="PTSansRegular"/>
              </a:rPr>
              <a:t>Расположение:</a:t>
            </a:r>
            <a:r>
              <a:rPr lang="ru-RU" sz="1600" b="0" i="0" dirty="0" smtClean="0">
                <a:effectLst/>
                <a:latin typeface="PTSansRegular"/>
              </a:rPr>
              <a:t> Участок расположен вдоль восточной границы д. </a:t>
            </a:r>
            <a:r>
              <a:rPr lang="ru-RU" sz="1600" b="0" i="0" dirty="0" err="1" smtClean="0">
                <a:effectLst/>
                <a:latin typeface="PTSansRegular"/>
              </a:rPr>
              <a:t>Белькаши</a:t>
            </a:r>
            <a:r>
              <a:rPr lang="ru-RU" sz="1600" b="0" i="0" dirty="0" smtClean="0">
                <a:effectLst/>
                <a:latin typeface="PTSansRegular"/>
              </a:rPr>
              <a:t> Заволжского района, в устье р. </a:t>
            </a:r>
            <a:r>
              <a:rPr lang="ru-RU" sz="1600" b="0" i="0" dirty="0" err="1" smtClean="0">
                <a:effectLst/>
                <a:latin typeface="PTSansRegular"/>
              </a:rPr>
              <a:t>Кистега</a:t>
            </a:r>
            <a:r>
              <a:rPr lang="ru-RU" sz="1600" b="0" i="0" dirty="0" smtClean="0">
                <a:effectLst/>
                <a:latin typeface="PTSansRegular"/>
              </a:rPr>
              <a:t>, в 50 м от р. Волга</a:t>
            </a:r>
          </a:p>
          <a:p>
            <a:pPr fontAlgn="base"/>
            <a:r>
              <a:rPr lang="ru-RU" sz="1600" b="1" i="0" dirty="0" smtClean="0">
                <a:effectLst/>
                <a:latin typeface="PTSansRegular"/>
              </a:rPr>
              <a:t>Категория </a:t>
            </a:r>
            <a:r>
              <a:rPr lang="ru-RU" sz="1600" b="1" i="0" dirty="0" smtClean="0">
                <a:effectLst/>
                <a:latin typeface="PTSansRegular"/>
              </a:rPr>
              <a:t>земель:</a:t>
            </a:r>
            <a:r>
              <a:rPr lang="ru-RU" sz="1600" b="0" i="0" dirty="0" smtClean="0">
                <a:effectLst/>
                <a:latin typeface="PTSansRegular"/>
              </a:rPr>
              <a:t> Земли населенных пунктов</a:t>
            </a:r>
          </a:p>
          <a:p>
            <a:pPr fontAlgn="base"/>
            <a:r>
              <a:rPr lang="ru-RU" sz="1600" b="1" i="0" dirty="0" smtClean="0">
                <a:effectLst/>
                <a:latin typeface="PTSansRegular"/>
              </a:rPr>
              <a:t>Кадастровый </a:t>
            </a:r>
            <a:r>
              <a:rPr lang="ru-RU" sz="1600" b="1" i="0" dirty="0" smtClean="0">
                <a:effectLst/>
                <a:latin typeface="PTSansRegular"/>
              </a:rPr>
              <a:t>номер:</a:t>
            </a:r>
            <a:r>
              <a:rPr lang="ru-RU" sz="1600" b="0" i="0" dirty="0" smtClean="0">
                <a:effectLst/>
                <a:latin typeface="PTSansRegular"/>
              </a:rPr>
              <a:t> информация </a:t>
            </a:r>
            <a:r>
              <a:rPr lang="ru-RU" sz="1600" b="0" i="0" dirty="0" err="1" smtClean="0">
                <a:effectLst/>
                <a:latin typeface="PTSansRegular"/>
              </a:rPr>
              <a:t>отсуствует</a:t>
            </a:r>
            <a:endParaRPr lang="ru-RU" sz="1600" b="0" i="0" dirty="0" smtClean="0">
              <a:effectLst/>
              <a:latin typeface="PTSansRegular"/>
            </a:endParaRPr>
          </a:p>
          <a:p>
            <a:pPr fontAlgn="base"/>
            <a:r>
              <a:rPr lang="ru-RU" sz="1600" b="1" i="0" dirty="0" smtClean="0">
                <a:effectLst/>
                <a:latin typeface="PTSansRegular"/>
              </a:rPr>
              <a:t>Стоимость:</a:t>
            </a:r>
            <a:r>
              <a:rPr lang="ru-RU" sz="1600" b="0" i="0" dirty="0" smtClean="0">
                <a:effectLst/>
                <a:latin typeface="PTSansRegular"/>
              </a:rPr>
              <a:t> Кадастровая стоимость определяется после формирования земельного участка и постановки на кадастровый учет</a:t>
            </a:r>
          </a:p>
          <a:p>
            <a:pPr fontAlgn="base"/>
            <a:r>
              <a:rPr lang="ru-RU" sz="1600" b="1" i="0" dirty="0" smtClean="0">
                <a:effectLst/>
                <a:latin typeface="PTSansRegular"/>
              </a:rPr>
              <a:t>Площадь:</a:t>
            </a:r>
            <a:r>
              <a:rPr lang="ru-RU" sz="1600" b="0" i="0" dirty="0" smtClean="0">
                <a:effectLst/>
                <a:latin typeface="PTSansRegular"/>
              </a:rPr>
              <a:t> 6,0 </a:t>
            </a:r>
            <a:r>
              <a:rPr lang="ru-RU" sz="1600" b="0" i="0" dirty="0" smtClean="0">
                <a:effectLst/>
                <a:latin typeface="PTSansRegular"/>
              </a:rPr>
              <a:t>га</a:t>
            </a:r>
          </a:p>
          <a:p>
            <a:pPr fontAlgn="base"/>
            <a:r>
              <a:rPr lang="ru-RU" sz="1600" b="1" dirty="0" smtClean="0">
                <a:latin typeface="PTSansRegular"/>
              </a:rPr>
              <a:t>Инженерные коммуникации: </a:t>
            </a:r>
            <a:r>
              <a:rPr lang="ru-RU" sz="1600" dirty="0" smtClean="0">
                <a:latin typeface="PTSansRegular"/>
              </a:rPr>
              <a:t>Есть возможность подключения.</a:t>
            </a:r>
            <a:endParaRPr lang="ru-RU" sz="1600" b="1" dirty="0" smtClean="0">
              <a:latin typeface="PTSansRegular"/>
            </a:endParaRPr>
          </a:p>
          <a:p>
            <a:pPr fontAlgn="base"/>
            <a:r>
              <a:rPr lang="ru-RU" sz="1600" b="1" i="0" dirty="0" smtClean="0">
                <a:effectLst/>
                <a:latin typeface="PTSansRegular"/>
              </a:rPr>
              <a:t>Краткое </a:t>
            </a:r>
            <a:r>
              <a:rPr lang="ru-RU" sz="1600" b="1" dirty="0">
                <a:latin typeface="PTSansRegular"/>
              </a:rPr>
              <a:t>описание: </a:t>
            </a:r>
            <a:r>
              <a:rPr lang="ru-RU" sz="1600" dirty="0">
                <a:latin typeface="PTSansRegular"/>
              </a:rPr>
              <a:t>Земельный участок площадью 6 га расположен на территории Волжского сельского поселения. Для создания гостинично-туристского комплекса.</a:t>
            </a:r>
            <a:endParaRPr lang="ru-RU" sz="1600" dirty="0"/>
          </a:p>
          <a:p>
            <a:pPr fontAlgn="base"/>
            <a:r>
              <a:rPr lang="ru-RU" sz="1400" b="0" i="0" dirty="0" smtClean="0">
                <a:solidFill>
                  <a:srgbClr val="161616"/>
                </a:solidFill>
                <a:effectLst/>
                <a:latin typeface="PTSansRegular"/>
              </a:rPr>
              <a:t> </a:t>
            </a:r>
            <a:endParaRPr lang="ru-RU" sz="1400" b="0" i="0" dirty="0" smtClean="0">
              <a:solidFill>
                <a:srgbClr val="161616"/>
              </a:solidFill>
              <a:effectLst/>
              <a:latin typeface="PTSansRegular"/>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499" y="4381500"/>
            <a:ext cx="2476500" cy="2476500"/>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9104"/>
          <a:stretch/>
        </p:blipFill>
        <p:spPr>
          <a:xfrm>
            <a:off x="7746530" y="595243"/>
            <a:ext cx="4464096" cy="3518563"/>
          </a:xfrm>
          <a:prstGeom prst="rect">
            <a:avLst/>
          </a:prstGeom>
          <a:ln>
            <a:noFill/>
          </a:ln>
          <a:effectLst>
            <a:softEdge rad="112500"/>
          </a:effectLst>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b="24607"/>
          <a:stretch/>
        </p:blipFill>
        <p:spPr>
          <a:xfrm>
            <a:off x="782900" y="3578699"/>
            <a:ext cx="5715000" cy="3231534"/>
          </a:xfrm>
          <a:prstGeom prst="rect">
            <a:avLst/>
          </a:prstGeom>
          <a:ln>
            <a:noFill/>
          </a:ln>
          <a:effectLst>
            <a:softEdge rad="112500"/>
          </a:effectLst>
        </p:spPr>
      </p:pic>
      <p:sp>
        <p:nvSpPr>
          <p:cNvPr id="9" name="TextBox 8"/>
          <p:cNvSpPr txBox="1"/>
          <p:nvPr/>
        </p:nvSpPr>
        <p:spPr>
          <a:xfrm>
            <a:off x="9844585" y="4113806"/>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27659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723330" y="179148"/>
            <a:ext cx="7519917" cy="4585871"/>
          </a:xfrm>
          <a:prstGeom prst="rect">
            <a:avLst/>
          </a:prstGeom>
        </p:spPr>
        <p:txBody>
          <a:bodyPr wrap="square">
            <a:spAutoFit/>
          </a:bodyPr>
          <a:lstStyle/>
          <a:p>
            <a:pPr fontAlgn="base"/>
            <a:r>
              <a:rPr lang="ru-RU" b="1" i="0" dirty="0" smtClean="0">
                <a:solidFill>
                  <a:srgbClr val="161616"/>
                </a:solidFill>
                <a:effectLst/>
                <a:latin typeface="CirceBold"/>
              </a:rPr>
              <a:t>Земельный участок №2 - </a:t>
            </a:r>
            <a:r>
              <a:rPr lang="ru-RU" b="1" i="0" dirty="0" err="1" smtClean="0">
                <a:solidFill>
                  <a:srgbClr val="161616"/>
                </a:solidFill>
                <a:effectLst/>
                <a:latin typeface="CirceBold"/>
              </a:rPr>
              <a:t>д.Голузино</a:t>
            </a:r>
            <a:r>
              <a:rPr lang="ru-RU" b="1" i="0" dirty="0" smtClean="0">
                <a:solidFill>
                  <a:srgbClr val="161616"/>
                </a:solidFill>
                <a:effectLst/>
                <a:latin typeface="CirceBold"/>
              </a:rPr>
              <a:t> Заволжского района, на правом берегу р. </a:t>
            </a:r>
            <a:r>
              <a:rPr lang="ru-RU" b="1" i="0" dirty="0" err="1" smtClean="0">
                <a:solidFill>
                  <a:srgbClr val="161616"/>
                </a:solidFill>
                <a:effectLst/>
                <a:latin typeface="CirceBold"/>
              </a:rPr>
              <a:t>Кистега</a:t>
            </a:r>
            <a:r>
              <a:rPr lang="ru-RU" b="1" i="0" dirty="0" smtClean="0">
                <a:solidFill>
                  <a:srgbClr val="161616"/>
                </a:solidFill>
                <a:effectLst/>
                <a:latin typeface="CirceBold"/>
              </a:rPr>
              <a:t>, в 0,9 км от р. Волга.</a:t>
            </a:r>
          </a:p>
          <a:p>
            <a:pPr fontAlgn="base"/>
            <a:r>
              <a:rPr lang="ru-RU" sz="1600" b="1" i="0" dirty="0" smtClean="0">
                <a:effectLst/>
                <a:latin typeface="PTSansRegular"/>
              </a:rPr>
              <a:t>Тип:</a:t>
            </a:r>
            <a:r>
              <a:rPr lang="ru-RU" sz="1600" b="0" i="0" dirty="0" smtClean="0">
                <a:effectLst/>
                <a:latin typeface="PTSansRegular"/>
              </a:rPr>
              <a:t> Зеленая</a:t>
            </a:r>
          </a:p>
          <a:p>
            <a:pPr fontAlgn="base"/>
            <a:r>
              <a:rPr lang="ru-RU" sz="1600" b="1" i="0" dirty="0" smtClean="0">
                <a:effectLst/>
                <a:latin typeface="PTSansRegular"/>
              </a:rPr>
              <a:t>Расположение:</a:t>
            </a:r>
            <a:r>
              <a:rPr lang="ru-RU" sz="1600" b="0" i="0" dirty="0" smtClean="0">
                <a:effectLst/>
                <a:latin typeface="PTSansRegular"/>
              </a:rPr>
              <a:t> Заволжский район. Участок расположен на правом берегу р. </a:t>
            </a:r>
            <a:r>
              <a:rPr lang="ru-RU" sz="1600" b="0" i="0" dirty="0" err="1" smtClean="0">
                <a:effectLst/>
                <a:latin typeface="PTSansRegular"/>
              </a:rPr>
              <a:t>Кистега</a:t>
            </a:r>
            <a:r>
              <a:rPr lang="ru-RU" sz="1600" b="0" i="0" dirty="0" smtClean="0">
                <a:effectLst/>
                <a:latin typeface="PTSansRegular"/>
              </a:rPr>
              <a:t>, в 0,9 км от р. Волга.</a:t>
            </a:r>
          </a:p>
          <a:p>
            <a:pPr fontAlgn="base"/>
            <a:r>
              <a:rPr lang="ru-RU" sz="1600" b="1" i="0" dirty="0" smtClean="0">
                <a:effectLst/>
                <a:latin typeface="PTSansRegular"/>
              </a:rPr>
              <a:t>Категория </a:t>
            </a:r>
            <a:r>
              <a:rPr lang="ru-RU" sz="1600" b="1" i="0" dirty="0" smtClean="0">
                <a:effectLst/>
                <a:latin typeface="PTSansRegular"/>
              </a:rPr>
              <a:t>земель:</a:t>
            </a:r>
            <a:r>
              <a:rPr lang="ru-RU" sz="1600" b="0" i="0" dirty="0" smtClean="0">
                <a:effectLst/>
                <a:latin typeface="PTSansRegular"/>
              </a:rPr>
              <a:t> Земли запаса</a:t>
            </a:r>
          </a:p>
          <a:p>
            <a:pPr fontAlgn="base"/>
            <a:r>
              <a:rPr lang="ru-RU" sz="1600" b="1" i="0" dirty="0" smtClean="0">
                <a:effectLst/>
                <a:latin typeface="PTSansRegular"/>
              </a:rPr>
              <a:t>Кадастровый </a:t>
            </a:r>
            <a:r>
              <a:rPr lang="ru-RU" sz="1600" b="1" i="0" dirty="0" smtClean="0">
                <a:effectLst/>
                <a:latin typeface="PTSansRegular"/>
              </a:rPr>
              <a:t>номер</a:t>
            </a:r>
            <a:r>
              <a:rPr lang="ru-RU" sz="1600" b="0" i="0" dirty="0" smtClean="0">
                <a:effectLst/>
                <a:latin typeface="PTSansRegular"/>
              </a:rPr>
              <a:t>:</a:t>
            </a:r>
            <a:r>
              <a:rPr lang="ru-RU" sz="1600" b="0" i="0" dirty="0" smtClean="0">
                <a:effectLst/>
                <a:latin typeface="PTSansRegular"/>
              </a:rPr>
              <a:t> информация </a:t>
            </a:r>
            <a:r>
              <a:rPr lang="ru-RU" sz="1600" b="0" i="0" dirty="0" err="1" smtClean="0">
                <a:effectLst/>
                <a:latin typeface="PTSansRegular"/>
              </a:rPr>
              <a:t>отсуствует</a:t>
            </a:r>
            <a:endParaRPr lang="ru-RU" sz="1600" b="0" i="0" dirty="0" smtClean="0">
              <a:effectLst/>
              <a:latin typeface="PTSansRegular"/>
            </a:endParaRPr>
          </a:p>
          <a:p>
            <a:pPr fontAlgn="base"/>
            <a:r>
              <a:rPr lang="ru-RU" sz="1600" b="1" i="0" dirty="0" smtClean="0">
                <a:effectLst/>
                <a:latin typeface="PTSansRegular"/>
              </a:rPr>
              <a:t>Стоимость </a:t>
            </a:r>
            <a:r>
              <a:rPr lang="ru-RU" sz="1600" b="1" i="0" dirty="0" smtClean="0">
                <a:effectLst/>
                <a:latin typeface="PTSansRegular"/>
              </a:rPr>
              <a:t>:</a:t>
            </a:r>
            <a:r>
              <a:rPr lang="ru-RU" sz="1600" b="0" i="0" dirty="0" smtClean="0">
                <a:effectLst/>
                <a:latin typeface="PTSansRegular"/>
              </a:rPr>
              <a:t>Кадастровая </a:t>
            </a:r>
            <a:r>
              <a:rPr lang="ru-RU" sz="1600" b="0" i="0" dirty="0" smtClean="0">
                <a:effectLst/>
                <a:latin typeface="PTSansRegular"/>
              </a:rPr>
              <a:t>стоимость определяется после формирования земельного участка и постановки на кадастровый учет</a:t>
            </a:r>
          </a:p>
          <a:p>
            <a:pPr fontAlgn="base"/>
            <a:r>
              <a:rPr lang="ru-RU" sz="1600" b="1" i="0" dirty="0" smtClean="0">
                <a:effectLst/>
                <a:latin typeface="PTSansRegular"/>
              </a:rPr>
              <a:t>Площадь:</a:t>
            </a:r>
            <a:r>
              <a:rPr lang="ru-RU" sz="1600" b="0" i="0" dirty="0" smtClean="0">
                <a:effectLst/>
                <a:latin typeface="PTSansRegular"/>
              </a:rPr>
              <a:t> 4,0 </a:t>
            </a:r>
            <a:r>
              <a:rPr lang="ru-RU" sz="1600" b="0" i="0" dirty="0" smtClean="0">
                <a:effectLst/>
                <a:latin typeface="PTSansRegular"/>
              </a:rPr>
              <a:t>га</a:t>
            </a:r>
          </a:p>
          <a:p>
            <a:pPr fontAlgn="base"/>
            <a:r>
              <a:rPr lang="ru-RU" sz="1600" b="1" dirty="0" smtClean="0">
                <a:latin typeface="PTSansRegular"/>
              </a:rPr>
              <a:t>Инженерные коммуникации: </a:t>
            </a:r>
            <a:r>
              <a:rPr lang="ru-RU" sz="1600" dirty="0" smtClean="0">
                <a:latin typeface="PTSansRegular"/>
              </a:rPr>
              <a:t>Есть возможность подключения.</a:t>
            </a:r>
          </a:p>
          <a:p>
            <a:pPr fontAlgn="base"/>
            <a:r>
              <a:rPr lang="ru-RU" sz="1600" b="1" i="0" dirty="0" smtClean="0">
                <a:effectLst/>
                <a:latin typeface="PTSansRegular"/>
              </a:rPr>
              <a:t>Краткое описание</a:t>
            </a:r>
            <a:r>
              <a:rPr lang="ru-RU" sz="1600" b="1" dirty="0">
                <a:latin typeface="PTSansRegular"/>
              </a:rPr>
              <a:t>: </a:t>
            </a:r>
            <a:r>
              <a:rPr lang="ru-RU" sz="1600" dirty="0">
                <a:latin typeface="PTSansRegular"/>
              </a:rPr>
              <a:t>Земельный участок площадью 4 га расположен на территории Волжского сельского поселения. Для создания гостинично-туристского комплекса. Расстояние до ближайшего жилья - 50 м.</a:t>
            </a:r>
          </a:p>
          <a:p>
            <a:pPr fontAlgn="base"/>
            <a:r>
              <a:rPr lang="ru-RU" sz="1600" dirty="0">
                <a:latin typeface="PTSansRegular"/>
              </a:rPr>
              <a:t>Почва - суглинок, уровень грунтовых вод определяется изысканиями. Глубина промерзания грунта - не более 1.7 м. Влияние карста на строительство и эксплуатацию зданий нет. </a:t>
            </a:r>
          </a:p>
          <a:p>
            <a:pPr fontAlgn="base"/>
            <a:endParaRPr lang="ru-RU" sz="1600" b="0" i="0" dirty="0" smtClean="0">
              <a:solidFill>
                <a:srgbClr val="161616"/>
              </a:solidFill>
              <a:effectLst/>
              <a:latin typeface="PTSansRegular"/>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7258" b="12449"/>
          <a:stretch/>
        </p:blipFill>
        <p:spPr>
          <a:xfrm>
            <a:off x="723330" y="4544704"/>
            <a:ext cx="3841461" cy="2313295"/>
          </a:xfrm>
          <a:prstGeom prst="rect">
            <a:avLst/>
          </a:prstGeom>
          <a:ln>
            <a:noFill/>
          </a:ln>
          <a:effectLst>
            <a:softEdge rad="112500"/>
          </a:effectLst>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1749"/>
          <a:stretch/>
        </p:blipFill>
        <p:spPr>
          <a:xfrm>
            <a:off x="8040024" y="597632"/>
            <a:ext cx="4151976" cy="3788120"/>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0300" y="4686299"/>
            <a:ext cx="2171700" cy="2171700"/>
          </a:xfrm>
          <a:prstGeom prst="rect">
            <a:avLst/>
          </a:prstGeom>
        </p:spPr>
      </p:pic>
      <p:sp>
        <p:nvSpPr>
          <p:cNvPr id="9" name="TextBox 8"/>
          <p:cNvSpPr txBox="1"/>
          <p:nvPr/>
        </p:nvSpPr>
        <p:spPr>
          <a:xfrm>
            <a:off x="9932442" y="443490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269477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750627" y="0"/>
            <a:ext cx="5219896" cy="5170646"/>
          </a:xfrm>
          <a:prstGeom prst="rect">
            <a:avLst/>
          </a:prstGeom>
        </p:spPr>
        <p:txBody>
          <a:bodyPr wrap="square">
            <a:spAutoFit/>
          </a:bodyPr>
          <a:lstStyle/>
          <a:p>
            <a:pPr fontAlgn="base"/>
            <a:r>
              <a:rPr lang="ru-RU" sz="2000" b="1" i="0" dirty="0" smtClean="0">
                <a:solidFill>
                  <a:srgbClr val="161616"/>
                </a:solidFill>
                <a:effectLst/>
                <a:latin typeface="CirceBold"/>
              </a:rPr>
              <a:t>Имущественный комплекс ДОЛ «Сокол»</a:t>
            </a:r>
          </a:p>
          <a:p>
            <a:pPr fontAlgn="base"/>
            <a:endParaRPr lang="ru-RU" sz="2000" b="1" i="0" dirty="0" smtClean="0">
              <a:solidFill>
                <a:srgbClr val="161616"/>
              </a:solidFill>
              <a:effectLst/>
              <a:latin typeface="CirceBold"/>
            </a:endParaRPr>
          </a:p>
          <a:p>
            <a:pPr fontAlgn="base"/>
            <a:r>
              <a:rPr lang="ru-RU" b="1" i="0" dirty="0" smtClean="0">
                <a:effectLst/>
                <a:latin typeface="PTSansRegular"/>
              </a:rPr>
              <a:t>Тип:</a:t>
            </a:r>
            <a:r>
              <a:rPr lang="ru-RU" b="0" i="0" dirty="0" smtClean="0">
                <a:effectLst/>
                <a:latin typeface="PTSansRegular"/>
              </a:rPr>
              <a:t> Коричневая</a:t>
            </a:r>
          </a:p>
          <a:p>
            <a:pPr fontAlgn="base"/>
            <a:r>
              <a:rPr lang="ru-RU" b="1" i="0" dirty="0" smtClean="0">
                <a:effectLst/>
                <a:latin typeface="PTSansRegular"/>
              </a:rPr>
              <a:t>Категория </a:t>
            </a:r>
            <a:r>
              <a:rPr lang="ru-RU" b="1" i="0" dirty="0" err="1" smtClean="0">
                <a:effectLst/>
                <a:latin typeface="PTSansRegular"/>
              </a:rPr>
              <a:t>земель</a:t>
            </a:r>
            <a:r>
              <a:rPr lang="ru-RU" b="0" i="0" dirty="0" err="1" smtClean="0">
                <a:effectLst/>
                <a:latin typeface="PTSansRegular"/>
              </a:rPr>
              <a:t>:Земли</a:t>
            </a:r>
            <a:r>
              <a:rPr lang="ru-RU" b="0" i="0" dirty="0" smtClean="0">
                <a:effectLst/>
                <a:latin typeface="PTSansRegular"/>
              </a:rPr>
              <a:t> </a:t>
            </a:r>
            <a:r>
              <a:rPr lang="ru-RU" b="0" i="0" dirty="0" smtClean="0">
                <a:effectLst/>
                <a:latin typeface="PTSansRegular"/>
              </a:rPr>
              <a:t>особо охраняемых территорий и объектов</a:t>
            </a:r>
          </a:p>
          <a:p>
            <a:pPr fontAlgn="base"/>
            <a:r>
              <a:rPr lang="ru-RU" b="1" i="0" dirty="0" smtClean="0">
                <a:effectLst/>
                <a:latin typeface="PTSansRegular"/>
              </a:rPr>
              <a:t>Кадастровый </a:t>
            </a:r>
            <a:r>
              <a:rPr lang="ru-RU" b="1" i="0" dirty="0" smtClean="0">
                <a:effectLst/>
                <a:latin typeface="PTSansRegular"/>
              </a:rPr>
              <a:t>номер</a:t>
            </a:r>
            <a:r>
              <a:rPr lang="ru-RU" b="0" i="0" dirty="0" smtClean="0">
                <a:effectLst/>
                <a:latin typeface="PTSansRegular"/>
              </a:rPr>
              <a:t>:</a:t>
            </a:r>
            <a:r>
              <a:rPr lang="ru-RU" dirty="0" smtClean="0">
                <a:latin typeface="PTSansRegular"/>
              </a:rPr>
              <a:t>37:04:030238:6</a:t>
            </a:r>
          </a:p>
          <a:p>
            <a:pPr fontAlgn="base"/>
            <a:r>
              <a:rPr lang="ru-RU" b="1" i="0" dirty="0" smtClean="0">
                <a:effectLst/>
                <a:latin typeface="PTSansRegular"/>
              </a:rPr>
              <a:t>Стоимость:</a:t>
            </a:r>
            <a:r>
              <a:rPr lang="ru-RU" b="0" i="0" dirty="0" smtClean="0">
                <a:effectLst/>
                <a:latin typeface="PTSansRegular"/>
              </a:rPr>
              <a:t> согласно отчета независимого оценщика от 16.08.2013 г. рыночная стоимость объекта вместе с земельным участком составляет </a:t>
            </a:r>
            <a:r>
              <a:rPr lang="ru-RU" b="0" i="0" dirty="0" smtClean="0">
                <a:effectLst/>
                <a:latin typeface="PTSansRegular"/>
              </a:rPr>
              <a:t>26 620 000 </a:t>
            </a:r>
            <a:r>
              <a:rPr lang="ru-RU" b="0" i="0" dirty="0" err="1" smtClean="0">
                <a:effectLst/>
                <a:latin typeface="PTSansRegular"/>
              </a:rPr>
              <a:t>руб</a:t>
            </a:r>
            <a:endParaRPr lang="ru-RU" b="0" i="0" dirty="0" smtClean="0">
              <a:effectLst/>
              <a:latin typeface="PTSansRegular"/>
            </a:endParaRPr>
          </a:p>
          <a:p>
            <a:pPr fontAlgn="base"/>
            <a:r>
              <a:rPr lang="ru-RU" b="1" i="0" dirty="0" smtClean="0">
                <a:effectLst/>
                <a:latin typeface="PTSansRegular"/>
              </a:rPr>
              <a:t>Площадь:</a:t>
            </a:r>
            <a:r>
              <a:rPr lang="ru-RU" b="1" i="0" dirty="0" smtClean="0">
                <a:effectLst/>
                <a:latin typeface="PTSansRegular"/>
              </a:rPr>
              <a:t> </a:t>
            </a:r>
            <a:r>
              <a:rPr lang="ru-RU" b="0" i="0" dirty="0" smtClean="0">
                <a:effectLst/>
                <a:latin typeface="PTSansRegular"/>
              </a:rPr>
              <a:t>3,9 </a:t>
            </a:r>
            <a:r>
              <a:rPr lang="ru-RU" b="0" i="0" dirty="0" smtClean="0">
                <a:effectLst/>
                <a:latin typeface="PTSansRegular"/>
              </a:rPr>
              <a:t>га</a:t>
            </a:r>
          </a:p>
          <a:p>
            <a:pPr fontAlgn="base"/>
            <a:r>
              <a:rPr lang="ru-RU" b="1" dirty="0" smtClean="0">
                <a:latin typeface="PTSansRegular"/>
              </a:rPr>
              <a:t>Инженерные коммуникации: </a:t>
            </a:r>
            <a:r>
              <a:rPr lang="ru-RU" dirty="0" smtClean="0">
                <a:latin typeface="PTSansRegular"/>
              </a:rPr>
              <a:t>Подведены</a:t>
            </a:r>
          </a:p>
          <a:p>
            <a:pPr fontAlgn="base"/>
            <a:r>
              <a:rPr lang="ru-RU" b="1" i="0" dirty="0" smtClean="0">
                <a:effectLst/>
                <a:latin typeface="PTSansRegular"/>
              </a:rPr>
              <a:t>Краткое описание</a:t>
            </a:r>
            <a:r>
              <a:rPr lang="ru-RU" b="1" dirty="0">
                <a:latin typeface="PTSansRegular"/>
              </a:rPr>
              <a:t>: </a:t>
            </a:r>
            <a:r>
              <a:rPr lang="ru-RU" dirty="0">
                <a:latin typeface="PTSansRegular"/>
              </a:rPr>
              <a:t>Площадь застройки 2616,7 кв.м.</a:t>
            </a:r>
          </a:p>
          <a:p>
            <a:pPr fontAlgn="base"/>
            <a:r>
              <a:rPr lang="ru-RU" dirty="0">
                <a:latin typeface="PTSansRegular"/>
              </a:rPr>
              <a:t>Площадь прилегающей территории 3,9 га.</a:t>
            </a:r>
          </a:p>
          <a:p>
            <a:pPr fontAlgn="base"/>
            <a:r>
              <a:rPr lang="ru-RU" dirty="0">
                <a:latin typeface="PTSansRegular"/>
              </a:rPr>
              <a:t>Рельеф участка ровный</a:t>
            </a:r>
          </a:p>
          <a:p>
            <a:pPr fontAlgn="base"/>
            <a:endParaRPr lang="ru-RU" b="0" i="0" dirty="0" smtClean="0">
              <a:solidFill>
                <a:srgbClr val="161616"/>
              </a:solidFill>
              <a:effectLst/>
              <a:latin typeface="PTSansRegular"/>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522" y="724065"/>
            <a:ext cx="6221478" cy="3670468"/>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218" y="4615218"/>
            <a:ext cx="2242782" cy="2242782"/>
          </a:xfrm>
          <a:prstGeom prst="rect">
            <a:avLst/>
          </a:prstGeom>
        </p:spPr>
      </p:pic>
      <p:sp>
        <p:nvSpPr>
          <p:cNvPr id="7" name="TextBox 6"/>
          <p:cNvSpPr txBox="1"/>
          <p:nvPr/>
        </p:nvSpPr>
        <p:spPr>
          <a:xfrm>
            <a:off x="9844585" y="4347459"/>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392591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759725" y="0"/>
            <a:ext cx="5336275" cy="7232749"/>
          </a:xfrm>
          <a:prstGeom prst="rect">
            <a:avLst/>
          </a:prstGeom>
        </p:spPr>
        <p:txBody>
          <a:bodyPr wrap="square">
            <a:spAutoFit/>
          </a:bodyPr>
          <a:lstStyle/>
          <a:p>
            <a:pPr fontAlgn="base"/>
            <a:r>
              <a:rPr lang="ru-RU" b="1" i="0" dirty="0" smtClean="0">
                <a:solidFill>
                  <a:srgbClr val="161616"/>
                </a:solidFill>
                <a:effectLst/>
                <a:latin typeface="CirceBold"/>
              </a:rPr>
              <a:t>Территория детского лагеря «Чайка» Илья-</a:t>
            </a:r>
            <a:r>
              <a:rPr lang="ru-RU" b="1" i="0" dirty="0" err="1" smtClean="0">
                <a:solidFill>
                  <a:srgbClr val="161616"/>
                </a:solidFill>
                <a:effectLst/>
                <a:latin typeface="CirceBold"/>
              </a:rPr>
              <a:t>Высоковское</a:t>
            </a:r>
            <a:r>
              <a:rPr lang="ru-RU" b="1" i="0" dirty="0" smtClean="0">
                <a:solidFill>
                  <a:srgbClr val="161616"/>
                </a:solidFill>
                <a:effectLst/>
                <a:latin typeface="CirceBold"/>
              </a:rPr>
              <a:t> сельского поселения </a:t>
            </a:r>
            <a:r>
              <a:rPr lang="ru-RU" b="1" i="0" dirty="0" err="1" smtClean="0">
                <a:solidFill>
                  <a:srgbClr val="161616"/>
                </a:solidFill>
                <a:effectLst/>
                <a:latin typeface="CirceBold"/>
              </a:rPr>
              <a:t>Пучежского</a:t>
            </a:r>
            <a:r>
              <a:rPr lang="ru-RU" b="1" i="0" dirty="0" smtClean="0">
                <a:solidFill>
                  <a:srgbClr val="161616"/>
                </a:solidFill>
                <a:effectLst/>
                <a:latin typeface="CirceBold"/>
              </a:rPr>
              <a:t> </a:t>
            </a:r>
            <a:r>
              <a:rPr lang="ru-RU" b="1" i="0" dirty="0" smtClean="0">
                <a:solidFill>
                  <a:srgbClr val="161616"/>
                </a:solidFill>
                <a:effectLst/>
                <a:latin typeface="CirceBold"/>
              </a:rPr>
              <a:t>р-на</a:t>
            </a:r>
          </a:p>
          <a:p>
            <a:pPr fontAlgn="base"/>
            <a:endParaRPr lang="ru-RU" b="1" i="0" dirty="0" smtClean="0">
              <a:solidFill>
                <a:srgbClr val="161616"/>
              </a:solidFill>
              <a:effectLst/>
              <a:latin typeface="CirceBold"/>
            </a:endParaRPr>
          </a:p>
          <a:p>
            <a:pPr fontAlgn="base"/>
            <a:r>
              <a:rPr lang="ru-RU" sz="1400" b="1" i="0" dirty="0" smtClean="0">
                <a:effectLst/>
                <a:latin typeface="PTSansRegular"/>
              </a:rPr>
              <a:t>Тип:</a:t>
            </a:r>
            <a:r>
              <a:rPr lang="ru-RU" sz="1400" b="0" i="0" dirty="0" smtClean="0">
                <a:effectLst/>
                <a:latin typeface="PTSansRegular"/>
              </a:rPr>
              <a:t> Коричневая</a:t>
            </a:r>
          </a:p>
          <a:p>
            <a:pPr fontAlgn="base"/>
            <a:r>
              <a:rPr lang="ru-RU" sz="1400" b="1" i="0" dirty="0" smtClean="0">
                <a:effectLst/>
                <a:latin typeface="PTSansRegular"/>
              </a:rPr>
              <a:t>Расположение:</a:t>
            </a:r>
            <a:r>
              <a:rPr lang="ru-RU" sz="1400" b="0" i="0" dirty="0" smtClean="0">
                <a:effectLst/>
                <a:latin typeface="PTSansRegular"/>
              </a:rPr>
              <a:t> на </a:t>
            </a:r>
            <a:r>
              <a:rPr lang="ru-RU" sz="1400" b="0" i="0" dirty="0" err="1" smtClean="0">
                <a:effectLst/>
                <a:latin typeface="PTSansRegular"/>
              </a:rPr>
              <a:t>р.Ячменка</a:t>
            </a:r>
            <a:r>
              <a:rPr lang="ru-RU" sz="1400" b="0" i="0" dirty="0" smtClean="0">
                <a:effectLst/>
                <a:latin typeface="PTSansRegular"/>
              </a:rPr>
              <a:t>, напротив древнего русского села Ильи Высоково </a:t>
            </a:r>
            <a:r>
              <a:rPr lang="ru-RU" sz="1400" b="0" i="0" dirty="0" err="1" smtClean="0">
                <a:effectLst/>
                <a:latin typeface="PTSansRegular"/>
              </a:rPr>
              <a:t>Пучежского</a:t>
            </a:r>
            <a:r>
              <a:rPr lang="ru-RU" sz="1400" b="0" i="0" dirty="0" smtClean="0">
                <a:effectLst/>
                <a:latin typeface="PTSansRegular"/>
              </a:rPr>
              <a:t> р-на Ивановской области, в 100 км от Нижнего Новгорода, 420 км от Москвы</a:t>
            </a:r>
          </a:p>
          <a:p>
            <a:pPr fontAlgn="base"/>
            <a:r>
              <a:rPr lang="ru-RU" sz="1400" b="1" i="0" dirty="0" smtClean="0">
                <a:effectLst/>
                <a:latin typeface="PTSansRegular"/>
              </a:rPr>
              <a:t>Категория </a:t>
            </a:r>
            <a:r>
              <a:rPr lang="ru-RU" sz="1400" b="1" i="0" dirty="0" smtClean="0">
                <a:effectLst/>
                <a:latin typeface="PTSansRegular"/>
              </a:rPr>
              <a:t>земель:</a:t>
            </a:r>
            <a:r>
              <a:rPr lang="ru-RU" sz="1400" b="0" i="0" dirty="0" smtClean="0">
                <a:effectLst/>
                <a:latin typeface="PTSansRegular"/>
              </a:rPr>
              <a:t> Земли особо охраняемых территорий и объектов</a:t>
            </a:r>
          </a:p>
          <a:p>
            <a:pPr fontAlgn="base"/>
            <a:r>
              <a:rPr lang="ru-RU" sz="1400" b="1" i="0" dirty="0" smtClean="0">
                <a:effectLst/>
                <a:latin typeface="PTSansRegular"/>
              </a:rPr>
              <a:t>Кадастровый </a:t>
            </a:r>
            <a:r>
              <a:rPr lang="ru-RU" sz="1400" b="1" i="0" dirty="0" smtClean="0">
                <a:effectLst/>
                <a:latin typeface="PTSansRegular"/>
              </a:rPr>
              <a:t>номер:</a:t>
            </a:r>
            <a:r>
              <a:rPr lang="ru-RU" sz="1400" b="0" i="0" dirty="0" smtClean="0">
                <a:effectLst/>
                <a:latin typeface="PTSansRegular"/>
              </a:rPr>
              <a:t> </a:t>
            </a:r>
            <a:r>
              <a:rPr lang="ru-RU" sz="1400" u="sng" dirty="0" smtClean="0">
                <a:latin typeface="PTSansRegular"/>
              </a:rPr>
              <a:t>37:14:050218:16</a:t>
            </a:r>
          </a:p>
          <a:p>
            <a:pPr fontAlgn="base"/>
            <a:r>
              <a:rPr lang="ru-RU" sz="1400" b="1" i="0" dirty="0" smtClean="0">
                <a:effectLst/>
                <a:latin typeface="PTSansRegular"/>
              </a:rPr>
              <a:t>Стоимост</a:t>
            </a:r>
            <a:r>
              <a:rPr lang="ru-RU" sz="1400" b="1" dirty="0" smtClean="0">
                <a:latin typeface="PTSansRegular"/>
              </a:rPr>
              <a:t>ь:</a:t>
            </a:r>
            <a:r>
              <a:rPr lang="ru-RU" sz="1400" b="0" i="0" dirty="0" smtClean="0">
                <a:effectLst/>
                <a:latin typeface="PTSansRegular"/>
              </a:rPr>
              <a:t> 5 000 000 руб.</a:t>
            </a:r>
          </a:p>
          <a:p>
            <a:pPr fontAlgn="base"/>
            <a:r>
              <a:rPr lang="ru-RU" sz="1400" b="1" i="0" dirty="0" smtClean="0">
                <a:effectLst/>
                <a:latin typeface="PTSansRegular"/>
              </a:rPr>
              <a:t>Площадь:</a:t>
            </a:r>
            <a:r>
              <a:rPr lang="ru-RU" sz="1400" b="0" i="0" dirty="0" smtClean="0">
                <a:effectLst/>
                <a:latin typeface="PTSansRegular"/>
              </a:rPr>
              <a:t> 7 </a:t>
            </a:r>
            <a:r>
              <a:rPr lang="ru-RU" sz="1400" b="0" i="0" dirty="0" smtClean="0">
                <a:effectLst/>
                <a:latin typeface="PTSansRegular"/>
              </a:rPr>
              <a:t>га</a:t>
            </a:r>
            <a:endParaRPr lang="ru-RU" sz="1400" b="1" i="0" dirty="0" smtClean="0">
              <a:effectLst/>
              <a:latin typeface="PTSansRegular"/>
            </a:endParaRPr>
          </a:p>
          <a:p>
            <a:pPr fontAlgn="base"/>
            <a:r>
              <a:rPr lang="ru-RU" sz="1400" b="1" dirty="0" smtClean="0">
                <a:latin typeface="PTSansRegular"/>
              </a:rPr>
              <a:t>Краткое описание: </a:t>
            </a:r>
            <a:r>
              <a:rPr lang="ru-RU" sz="1400" u="sng" dirty="0" smtClean="0">
                <a:solidFill>
                  <a:srgbClr val="161616"/>
                </a:solidFill>
                <a:latin typeface="PTSansRegular"/>
              </a:rPr>
              <a:t>Детский </a:t>
            </a:r>
            <a:r>
              <a:rPr lang="ru-RU" sz="1400" u="sng" dirty="0">
                <a:solidFill>
                  <a:srgbClr val="161616"/>
                </a:solidFill>
                <a:latin typeface="PTSansRegular"/>
              </a:rPr>
              <a:t>лагерь "</a:t>
            </a:r>
            <a:r>
              <a:rPr lang="ru-RU" sz="1400" u="sng" dirty="0" smtClean="0">
                <a:solidFill>
                  <a:srgbClr val="161616"/>
                </a:solidFill>
                <a:latin typeface="PTSansRegular"/>
              </a:rPr>
              <a:t>Чайка« </a:t>
            </a:r>
            <a:r>
              <a:rPr lang="ru-RU" sz="1400" dirty="0" smtClean="0">
                <a:solidFill>
                  <a:srgbClr val="161616"/>
                </a:solidFill>
                <a:latin typeface="PTSansRegular"/>
              </a:rPr>
              <a:t>расположен </a:t>
            </a:r>
            <a:r>
              <a:rPr lang="ru-RU" sz="1400" dirty="0">
                <a:solidFill>
                  <a:srgbClr val="161616"/>
                </a:solidFill>
                <a:latin typeface="PTSansRegular"/>
              </a:rPr>
              <a:t>на </a:t>
            </a:r>
            <a:r>
              <a:rPr lang="ru-RU" sz="1400" dirty="0" err="1">
                <a:solidFill>
                  <a:srgbClr val="161616"/>
                </a:solidFill>
                <a:latin typeface="PTSansRegular"/>
              </a:rPr>
              <a:t>р.Ячменка</a:t>
            </a:r>
            <a:r>
              <a:rPr lang="ru-RU" sz="1400" dirty="0">
                <a:solidFill>
                  <a:srgbClr val="161616"/>
                </a:solidFill>
                <a:latin typeface="PTSansRegular"/>
              </a:rPr>
              <a:t>, напротив древнего русского села Ильи Высоково </a:t>
            </a:r>
            <a:r>
              <a:rPr lang="ru-RU" sz="1400" dirty="0" err="1">
                <a:solidFill>
                  <a:srgbClr val="161616"/>
                </a:solidFill>
                <a:latin typeface="PTSansRegular"/>
              </a:rPr>
              <a:t>Пучежского</a:t>
            </a:r>
            <a:r>
              <a:rPr lang="ru-RU" sz="1400" dirty="0">
                <a:solidFill>
                  <a:srgbClr val="161616"/>
                </a:solidFill>
                <a:latin typeface="PTSansRegular"/>
              </a:rPr>
              <a:t> р-на Ивановской области, в 100 км от Нижнего Новгорода, 420 км от Москвы.</a:t>
            </a:r>
          </a:p>
          <a:p>
            <a:pPr fontAlgn="base"/>
            <a:r>
              <a:rPr lang="ru-RU" sz="1400" dirty="0">
                <a:solidFill>
                  <a:srgbClr val="161616"/>
                </a:solidFill>
                <a:latin typeface="PTSansRegular"/>
              </a:rPr>
              <a:t>Площадь земельного участка - 7 га соснового бора и 3 га прилегающей к </a:t>
            </a:r>
            <a:r>
              <a:rPr lang="ru-RU" sz="1400" dirty="0" err="1">
                <a:solidFill>
                  <a:srgbClr val="161616"/>
                </a:solidFill>
                <a:latin typeface="PTSansRegular"/>
              </a:rPr>
              <a:t>р.Ячменка</a:t>
            </a:r>
            <a:r>
              <a:rPr lang="ru-RU" sz="1400" dirty="0">
                <a:solidFill>
                  <a:srgbClr val="161616"/>
                </a:solidFill>
                <a:latin typeface="PTSansRegular"/>
              </a:rPr>
              <a:t> рекреационной территории. Также, при желании, есть возможность выделения взлетно-посадочной вертолетной площадки на соседнем поле (обсуждается и оплачивается дополнительно).</a:t>
            </a:r>
          </a:p>
          <a:p>
            <a:pPr fontAlgn="base"/>
            <a:r>
              <a:rPr lang="ru-RU" sz="1400" dirty="0">
                <a:solidFill>
                  <a:srgbClr val="161616"/>
                </a:solidFill>
                <a:latin typeface="PTSansRegular"/>
              </a:rPr>
              <a:t>Участок прямоугольный, расположен вдоль реки, длина пляжа около 500 м (ранее здесь были организованы футбольные и баскетбольные поля, полоса препятствий).</a:t>
            </a:r>
          </a:p>
          <a:p>
            <a:pPr fontAlgn="base"/>
            <a:r>
              <a:rPr lang="ru-RU" sz="1400" dirty="0">
                <a:solidFill>
                  <a:srgbClr val="161616"/>
                </a:solidFill>
                <a:latin typeface="PTSansRegular"/>
              </a:rPr>
              <a:t>На границах участка - с двух сторон, по берегу - имеются заливы, что препятствует попаданию посторонних на территорию.</a:t>
            </a:r>
          </a:p>
          <a:p>
            <a:pPr fontAlgn="base"/>
            <a:r>
              <a:rPr lang="ru-RU" sz="1400" dirty="0">
                <a:solidFill>
                  <a:srgbClr val="161616"/>
                </a:solidFill>
                <a:latin typeface="PTSansRegular"/>
              </a:rPr>
              <a:t>Въехать можно только одной дорогой, через сосновый бор - к центральному входу,  что улучшает безопасность и охрану.</a:t>
            </a:r>
          </a:p>
          <a:p>
            <a:pPr fontAlgn="base"/>
            <a:endParaRPr lang="ru-RU" sz="1400" b="1" i="0" dirty="0" smtClean="0">
              <a:effectLst/>
              <a:latin typeface="PTSansRegular"/>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83" y="557958"/>
            <a:ext cx="5884689" cy="3836621"/>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901" y="4533900"/>
            <a:ext cx="2324100" cy="2324100"/>
          </a:xfrm>
          <a:prstGeom prst="rect">
            <a:avLst/>
          </a:prstGeom>
        </p:spPr>
      </p:pic>
      <p:sp>
        <p:nvSpPr>
          <p:cNvPr id="7" name="TextBox 6"/>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26942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
            <a:ext cx="12192000" cy="6800088"/>
          </a:xfrm>
          <a:prstGeom prst="rect">
            <a:avLst/>
          </a:prstGeom>
        </p:spPr>
      </p:pic>
      <p:sp>
        <p:nvSpPr>
          <p:cNvPr id="4" name="Прямоугольник 3"/>
          <p:cNvSpPr/>
          <p:nvPr/>
        </p:nvSpPr>
        <p:spPr>
          <a:xfrm>
            <a:off x="764275" y="228901"/>
            <a:ext cx="8639032" cy="2854115"/>
          </a:xfrm>
          <a:prstGeom prst="rect">
            <a:avLst/>
          </a:prstGeom>
        </p:spPr>
        <p:txBody>
          <a:bodyPr wrap="square">
            <a:spAutoFit/>
          </a:bodyPr>
          <a:lstStyle/>
          <a:p>
            <a:pPr algn="ctr" fontAlgn="base">
              <a:lnSpc>
                <a:spcPts val="1800"/>
              </a:lnSpc>
              <a:spcBef>
                <a:spcPts val="200"/>
              </a:spcBef>
              <a:spcAft>
                <a:spcPts val="1200"/>
              </a:spcAft>
            </a:pPr>
            <a:r>
              <a:rPr lang="ru-RU" sz="2400" dirty="0" smtClean="0">
                <a:solidFill>
                  <a:srgbClr val="233349"/>
                </a:solidFill>
                <a:effectLst/>
                <a:latin typeface="Times New Roman" panose="02020603050405020304" pitchFamily="18" charset="0"/>
                <a:ea typeface="Times New Roman" panose="02020603050405020304" pitchFamily="18" charset="0"/>
                <a:cs typeface="Times New Roman" panose="02020603050405020304" pitchFamily="18" charset="0"/>
              </a:rPr>
              <a:t>Обл. Ивановская, р-н Юрьевецкий, г. Юрьевец, участок №14 по ул. Карла Маркса</a:t>
            </a:r>
            <a:endParaRPr lang="ru-RU" sz="2000"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Расположение:</a:t>
            </a:r>
            <a:r>
              <a:rPr lang="ru-RU" sz="1600" dirty="0" smtClean="0">
                <a:effectLst/>
                <a:latin typeface="Times New Roman" panose="02020603050405020304" pitchFamily="18" charset="0"/>
                <a:ea typeface="Times New Roman" panose="02020603050405020304" pitchFamily="18" charset="0"/>
              </a:rPr>
              <a:t> Юрьевецкий р-н, </a:t>
            </a:r>
            <a:r>
              <a:rPr lang="ru-RU" sz="1600" dirty="0" err="1" smtClean="0">
                <a:effectLst/>
                <a:latin typeface="Times New Roman" panose="02020603050405020304" pitchFamily="18" charset="0"/>
                <a:ea typeface="Times New Roman" panose="02020603050405020304" pitchFamily="18" charset="0"/>
              </a:rPr>
              <a:t>г.Юрьевец</a:t>
            </a:r>
            <a:endParaRPr lang="ru-RU" sz="1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Кадастровый номер: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37:22:010201:119</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Категория земель:</a:t>
            </a:r>
            <a:r>
              <a:rPr lang="ru-RU" sz="1600" dirty="0" smtClean="0">
                <a:effectLst/>
                <a:latin typeface="Times New Roman" panose="02020603050405020304" pitchFamily="18" charset="0"/>
                <a:ea typeface="Times New Roman" panose="02020603050405020304" pitchFamily="18" charset="0"/>
              </a:rPr>
              <a:t> Земли населённых пунктов </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Назначение </a:t>
            </a:r>
            <a:r>
              <a:rPr lang="ru-RU" sz="1600" b="1" dirty="0" smtClean="0">
                <a:effectLst/>
                <a:latin typeface="Times New Roman" panose="02020603050405020304" pitchFamily="18" charset="0"/>
                <a:ea typeface="Times New Roman" panose="02020603050405020304" pitchFamily="18" charset="0"/>
              </a:rPr>
              <a:t>по документам:</a:t>
            </a:r>
            <a:r>
              <a:rPr lang="ru-RU" sz="1600" dirty="0" smtClean="0">
                <a:effectLst/>
                <a:latin typeface="Times New Roman" panose="02020603050405020304" pitchFamily="18" charset="0"/>
                <a:ea typeface="Times New Roman" panose="02020603050405020304" pitchFamily="18" charset="0"/>
              </a:rPr>
              <a:t> Для строительства яхт клуба.</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Кадастровая Стоимость :</a:t>
            </a:r>
            <a:r>
              <a:rPr lang="ru-RU" sz="1600" dirty="0" smtClean="0">
                <a:effectLst/>
                <a:latin typeface="Times New Roman" panose="02020603050405020304" pitchFamily="18" charset="0"/>
                <a:ea typeface="Times New Roman" panose="02020603050405020304" pitchFamily="18" charset="0"/>
              </a:rPr>
              <a:t>2 690 823,34 руб.</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Площадь:</a:t>
            </a:r>
            <a:r>
              <a:rPr lang="ru-RU" sz="1600" dirty="0" smtClean="0">
                <a:effectLst/>
                <a:latin typeface="Times New Roman" panose="02020603050405020304" pitchFamily="18" charset="0"/>
                <a:ea typeface="Times New Roman" panose="02020603050405020304" pitchFamily="18" charset="0"/>
              </a:rPr>
              <a:t> 5 581 кв.м.</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Межевание: </a:t>
            </a:r>
            <a:r>
              <a:rPr lang="ru-RU" sz="1600" dirty="0" smtClean="0">
                <a:effectLst/>
                <a:latin typeface="Times New Roman" panose="02020603050405020304" pitchFamily="18" charset="0"/>
                <a:ea typeface="Times New Roman" panose="02020603050405020304" pitchFamily="18" charset="0"/>
              </a:rPr>
              <a:t>Проведено</a:t>
            </a:r>
          </a:p>
          <a:p>
            <a:pPr fontAlgn="base">
              <a:lnSpc>
                <a:spcPct val="115000"/>
              </a:lnSpc>
              <a:spcBef>
                <a:spcPts val="835"/>
              </a:spcBef>
              <a:spcAft>
                <a:spcPts val="0"/>
              </a:spcAft>
            </a:pPr>
            <a:r>
              <a:rPr lang="ru-RU" sz="1600" b="1" i="0" dirty="0" smtClean="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Инженерные сети: </a:t>
            </a:r>
            <a:r>
              <a:rPr lang="ru-RU" sz="1600" b="0" i="0" dirty="0" smtClean="0">
                <a:solidFill>
                  <a:srgbClr val="161616"/>
                </a:solidFill>
                <a:effectLst/>
                <a:latin typeface="Times New Roman" panose="02020603050405020304" pitchFamily="18" charset="0"/>
                <a:ea typeface="Times New Roman" panose="02020603050405020304" pitchFamily="18" charset="0"/>
                <a:cs typeface="Times New Roman" panose="02020603050405020304" pitchFamily="18" charset="0"/>
              </a:rPr>
              <a:t>Есть возможность подключения.</a:t>
            </a:r>
            <a:endParaRPr lang="ru-RU" sz="1600" b="1" i="1" dirty="0" smtClean="0">
              <a:solidFill>
                <a:srgbClr val="5B9BD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Рисунок 4" descr="C:\Users\Сергей\Pictures\Юрьевец\119.jpg"/>
          <p:cNvPicPr/>
          <p:nvPr/>
        </p:nvPicPr>
        <p:blipFill rotWithShape="1">
          <a:blip r:embed="rId4">
            <a:extLst>
              <a:ext uri="{28A0092B-C50C-407E-A947-70E740481C1C}">
                <a14:useLocalDpi xmlns:a14="http://schemas.microsoft.com/office/drawing/2010/main" val="0"/>
              </a:ext>
            </a:extLst>
          </a:blip>
          <a:srcRect l="22238" r="21380"/>
          <a:stretch/>
        </p:blipFill>
        <p:spPr bwMode="auto">
          <a:xfrm>
            <a:off x="7996452" y="621407"/>
            <a:ext cx="4160291" cy="3340422"/>
          </a:xfrm>
          <a:prstGeom prst="rect">
            <a:avLst/>
          </a:prstGeom>
          <a:ln>
            <a:noFill/>
          </a:ln>
          <a:effectLst>
            <a:softEdge rad="112500"/>
          </a:effectLst>
          <a:extLst>
            <a:ext uri="{53640926-AAD7-44D8-BBD7-CCE9431645EC}">
              <a14:shadowObscured xmlns:a14="http://schemas.microsoft.com/office/drawing/2010/main"/>
            </a:ext>
          </a:extLst>
        </p:spPr>
      </p:pic>
      <p:sp>
        <p:nvSpPr>
          <p:cNvPr id="6" name="Прямоугольник 5"/>
          <p:cNvSpPr/>
          <p:nvPr/>
        </p:nvSpPr>
        <p:spPr>
          <a:xfrm>
            <a:off x="870045" y="3591412"/>
            <a:ext cx="6291619" cy="3004412"/>
          </a:xfrm>
          <a:prstGeom prst="rect">
            <a:avLst/>
          </a:prstGeom>
        </p:spPr>
        <p:txBody>
          <a:bodyPr wrap="square">
            <a:spAutoFit/>
          </a:bodyPr>
          <a:lstStyle/>
          <a:p>
            <a:pPr>
              <a:lnSpc>
                <a:spcPct val="115000"/>
              </a:lnSpc>
              <a:spcAft>
                <a:spcPts val="1000"/>
              </a:spcAft>
            </a:pPr>
            <a:r>
              <a:rPr lang="ru-RU" b="1"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Краткое описание</a:t>
            </a:r>
            <a:r>
              <a:rPr lang="ru-RU"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Участок расположен вблизи центра города, подъездная дорога грунтовая, имеется старый, не используемый причал. Часть участка расположена на склоне. До центральных коммуникаций приблизительно 200 м. Возможна организация локальной системы водоснабжения (требуется провести геологию участка для точного измерения уровня залегания грунтовых вод).</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smtClean="0">
                <a:solidFill>
                  <a:srgbClr val="161616"/>
                </a:solidFill>
                <a:effectLst/>
                <a:latin typeface="Times New Roman" panose="02020603050405020304" pitchFamily="18" charset="0"/>
                <a:ea typeface="Calibri" panose="020F0502020204030204" pitchFamily="34" charset="0"/>
              </a:rPr>
              <a:t>Возможное использование: организация яхт клуба, частного причала, плавучая заправочная станция</a:t>
            </a:r>
            <a:endParaRPr lang="ru-RU" dirty="0"/>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6740" y="4337997"/>
            <a:ext cx="2520003" cy="2520003"/>
          </a:xfrm>
          <a:prstGeom prst="rect">
            <a:avLst/>
          </a:prstGeom>
        </p:spPr>
      </p:pic>
      <p:sp>
        <p:nvSpPr>
          <p:cNvPr id="7" name="TextBox 6"/>
          <p:cNvSpPr txBox="1"/>
          <p:nvPr/>
        </p:nvSpPr>
        <p:spPr>
          <a:xfrm>
            <a:off x="9753600" y="4132675"/>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594408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Прямоугольник 1"/>
          <p:cNvSpPr/>
          <p:nvPr/>
        </p:nvSpPr>
        <p:spPr>
          <a:xfrm>
            <a:off x="777921" y="0"/>
            <a:ext cx="6810232" cy="3654334"/>
          </a:xfrm>
          <a:prstGeom prst="rect">
            <a:avLst/>
          </a:prstGeom>
        </p:spPr>
        <p:txBody>
          <a:bodyPr wrap="square">
            <a:spAutoFit/>
          </a:bodyPr>
          <a:lstStyle/>
          <a:p>
            <a:pPr algn="ctr" fontAlgn="base">
              <a:lnSpc>
                <a:spcPts val="1800"/>
              </a:lnSpc>
              <a:spcBef>
                <a:spcPts val="200"/>
              </a:spcBef>
              <a:spcAft>
                <a:spcPts val="1200"/>
              </a:spcAft>
            </a:pPr>
            <a:r>
              <a:rPr lang="ru-RU" sz="1600" b="1" dirty="0" smtClean="0">
                <a:solidFill>
                  <a:srgbClr val="233349"/>
                </a:solidFill>
                <a:effectLst/>
                <a:latin typeface="Times New Roman" panose="02020603050405020304" pitchFamily="18" charset="0"/>
                <a:ea typeface="Times New Roman" panose="02020603050405020304" pitchFamily="18" charset="0"/>
                <a:cs typeface="Times New Roman" panose="02020603050405020304" pitchFamily="18" charset="0"/>
              </a:rPr>
              <a:t>Обл. Ивановская, р-н Юрьевецкий, г. Юрьевец, северной стороной примыкающий к земельному участку по ул. Карла Маркса, 14</a:t>
            </a:r>
            <a:endParaRPr lang="ru-RU" sz="1400" b="1"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ts val="1800"/>
              </a:lnSpc>
              <a:spcBef>
                <a:spcPts val="200"/>
              </a:spcBef>
              <a:spcAft>
                <a:spcPts val="120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Расположение: Юрьевецкий р-н, </a:t>
            </a:r>
            <a:r>
              <a:rPr lang="ru-RU"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г.Юрьевец</a:t>
            </a:r>
            <a:endParaRPr lang="ru-RU" sz="1600" b="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Кадастровый номер: </a:t>
            </a:r>
            <a:r>
              <a:rPr lang="ru-RU" sz="1600" u="sng" dirty="0" smtClean="0">
                <a:effectLst/>
                <a:latin typeface="Calibri" panose="020F0502020204030204" pitchFamily="34" charset="0"/>
                <a:ea typeface="Calibri" panose="020F0502020204030204" pitchFamily="34" charset="0"/>
                <a:cs typeface="Times New Roman" panose="02020603050405020304" pitchFamily="18" charset="0"/>
              </a:rPr>
              <a:t>37:22:010201:133</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Категория земель</a:t>
            </a: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Земли населённых пунктов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Назначение </a:t>
            </a:r>
            <a:r>
              <a:rPr lang="ru-RU" sz="1600" b="1" dirty="0" smtClean="0">
                <a:effectLst/>
                <a:latin typeface="Times New Roman" panose="02020603050405020304" pitchFamily="18" charset="0"/>
                <a:ea typeface="Times New Roman" panose="02020603050405020304" pitchFamily="18" charset="0"/>
              </a:rPr>
              <a:t>по документам:</a:t>
            </a:r>
            <a:r>
              <a:rPr lang="ru-RU" sz="1600" dirty="0" smtClean="0">
                <a:effectLst/>
                <a:latin typeface="Times New Roman" panose="02020603050405020304" pitchFamily="18" charset="0"/>
                <a:ea typeface="Times New Roman" panose="02020603050405020304" pitchFamily="18" charset="0"/>
              </a:rPr>
              <a:t> Для размещения производственных и административных зданий, строений, сооружений промышленности, коммунального хозяйства, материально-технического, продовольственного снабжения, сбыта и заготовок</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Кадастровая Стоимость :</a:t>
            </a:r>
            <a:r>
              <a:rPr lang="ru-RU" sz="1600" dirty="0" smtClean="0">
                <a:effectLst/>
                <a:latin typeface="Times New Roman" panose="02020603050405020304" pitchFamily="18" charset="0"/>
                <a:ea typeface="Times New Roman" panose="02020603050405020304" pitchFamily="18" charset="0"/>
              </a:rPr>
              <a:t> 6 705 666,19 руб.</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Площадь:</a:t>
            </a:r>
            <a:r>
              <a:rPr lang="ru-RU" sz="1600" dirty="0" smtClean="0">
                <a:effectLst/>
                <a:latin typeface="Times New Roman" panose="02020603050405020304" pitchFamily="18" charset="0"/>
                <a:ea typeface="Times New Roman" panose="02020603050405020304" pitchFamily="18" charset="0"/>
              </a:rPr>
              <a:t> 58 090 кв. м</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Межевание: </a:t>
            </a:r>
            <a:r>
              <a:rPr lang="ru-RU" sz="1600" dirty="0" smtClean="0">
                <a:effectLst/>
                <a:latin typeface="Times New Roman" panose="02020603050405020304" pitchFamily="18" charset="0"/>
                <a:ea typeface="Times New Roman" panose="02020603050405020304" pitchFamily="18" charset="0"/>
              </a:rPr>
              <a:t>Проведено</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Инженерные сети</a:t>
            </a:r>
            <a:r>
              <a:rPr lang="ru-RU" sz="1600" dirty="0" smtClean="0">
                <a:effectLst/>
                <a:latin typeface="Times New Roman" panose="02020603050405020304" pitchFamily="18" charset="0"/>
                <a:ea typeface="Times New Roman" panose="02020603050405020304" pitchFamily="18" charset="0"/>
              </a:rPr>
              <a:t>: Есть возможность подключения.</a:t>
            </a:r>
            <a:endParaRPr lang="ru-RU" sz="1600" dirty="0" smtClean="0">
              <a:effectLst/>
              <a:latin typeface="Times New Roman" panose="02020603050405020304" pitchFamily="18" charset="0"/>
              <a:ea typeface="Times New Roman" panose="02020603050405020304" pitchFamily="18" charset="0"/>
            </a:endParaRPr>
          </a:p>
        </p:txBody>
      </p:sp>
      <p:pic>
        <p:nvPicPr>
          <p:cNvPr id="3" name="Рисунок 2" descr="C:\Users\Сергей\Pictures\Юрьевец\133.jpg"/>
          <p:cNvPicPr/>
          <p:nvPr/>
        </p:nvPicPr>
        <p:blipFill>
          <a:blip r:embed="rId3">
            <a:extLst>
              <a:ext uri="{28A0092B-C50C-407E-A947-70E740481C1C}">
                <a14:useLocalDpi xmlns:a14="http://schemas.microsoft.com/office/drawing/2010/main" val="0"/>
              </a:ext>
            </a:extLst>
          </a:blip>
          <a:srcRect/>
          <a:stretch>
            <a:fillRect/>
          </a:stretch>
        </p:blipFill>
        <p:spPr bwMode="auto">
          <a:xfrm>
            <a:off x="8311487" y="649357"/>
            <a:ext cx="3880513" cy="3111656"/>
          </a:xfrm>
          <a:prstGeom prst="rect">
            <a:avLst/>
          </a:prstGeom>
          <a:ln>
            <a:noFill/>
          </a:ln>
          <a:effectLst>
            <a:softEdge rad="112500"/>
          </a:effectLst>
        </p:spPr>
      </p:pic>
      <p:sp>
        <p:nvSpPr>
          <p:cNvPr id="4" name="Прямоугольник 3"/>
          <p:cNvSpPr/>
          <p:nvPr/>
        </p:nvSpPr>
        <p:spPr>
          <a:xfrm>
            <a:off x="777920" y="4146776"/>
            <a:ext cx="8475261" cy="2768963"/>
          </a:xfrm>
          <a:prstGeom prst="rect">
            <a:avLst/>
          </a:prstGeom>
        </p:spPr>
        <p:txBody>
          <a:bodyPr wrap="square">
            <a:spAutoFit/>
          </a:bodyPr>
          <a:lstStyle/>
          <a:p>
            <a:pPr>
              <a:lnSpc>
                <a:spcPct val="115000"/>
              </a:lnSpc>
              <a:spcAft>
                <a:spcPts val="1000"/>
              </a:spcAft>
            </a:pPr>
            <a:r>
              <a:rPr lang="ru-RU" sz="1600" b="1"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Краткое описание: </a:t>
            </a: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Участок расположен вблизи центра города, подъездная дорога грунтовая. Форма участка сложная, большей частью расположен на склоне, требуется расчистка территории. На участке расположено заброшенное полуразрушенное строение (бывший склад для лесозаготовок). До центральных коммуникаций приблизительно 200 м. Возможна организация локальной системы водоснабжения (требуется провести геологию участка для точного измерения уровня залегания грунтовых вод).</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Возможное использование: организация яхт клуба, база отдыха с частным пляжем, организация деревообрабатывающего или иного предприятия с возможностью доставки материалов водным транспортом.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501" y="4410370"/>
            <a:ext cx="2476500" cy="2476500"/>
          </a:xfrm>
          <a:prstGeom prst="rect">
            <a:avLst/>
          </a:prstGeom>
        </p:spPr>
      </p:pic>
      <p:sp>
        <p:nvSpPr>
          <p:cNvPr id="7" name="TextBox 6"/>
          <p:cNvSpPr txBox="1"/>
          <p:nvPr/>
        </p:nvSpPr>
        <p:spPr>
          <a:xfrm>
            <a:off x="9844585" y="4146776"/>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928844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4368"/>
          </a:xfrm>
          <a:prstGeom prst="rect">
            <a:avLst/>
          </a:prstGeom>
        </p:spPr>
      </p:pic>
      <p:sp>
        <p:nvSpPr>
          <p:cNvPr id="2" name="Прямоугольник 1"/>
          <p:cNvSpPr/>
          <p:nvPr/>
        </p:nvSpPr>
        <p:spPr>
          <a:xfrm>
            <a:off x="777922" y="0"/>
            <a:ext cx="5868538" cy="3110595"/>
          </a:xfrm>
          <a:prstGeom prst="rect">
            <a:avLst/>
          </a:prstGeom>
        </p:spPr>
        <p:txBody>
          <a:bodyPr wrap="square">
            <a:spAutoFit/>
          </a:bodyPr>
          <a:lstStyle/>
          <a:p>
            <a:pPr algn="ctr">
              <a:lnSpc>
                <a:spcPct val="115000"/>
              </a:lnSpc>
              <a:spcAft>
                <a:spcPts val="1000"/>
              </a:spcAft>
            </a:pPr>
            <a:r>
              <a:rPr lang="ru-RU"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обл. Ивановская, р-н Юрьевецкий, г. Юрьевец, ул. Советская, участок №2</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Расположение:</a:t>
            </a:r>
            <a:r>
              <a:rPr lang="ru-RU" sz="1600" dirty="0" smtClean="0">
                <a:effectLst/>
                <a:latin typeface="Times New Roman" panose="02020603050405020304" pitchFamily="18" charset="0"/>
                <a:ea typeface="Times New Roman" panose="02020603050405020304" pitchFamily="18" charset="0"/>
              </a:rPr>
              <a:t> Юрьевецкий р-н, </a:t>
            </a:r>
            <a:r>
              <a:rPr lang="ru-RU" sz="1600" dirty="0" err="1" smtClean="0">
                <a:effectLst/>
                <a:latin typeface="Times New Roman" panose="02020603050405020304" pitchFamily="18" charset="0"/>
                <a:ea typeface="Times New Roman" panose="02020603050405020304" pitchFamily="18" charset="0"/>
              </a:rPr>
              <a:t>г.Юрьевец</a:t>
            </a:r>
            <a:endParaRPr lang="ru-RU" sz="1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Кадастровый номер: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37:22:010201:118</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Категория земель:</a:t>
            </a:r>
            <a:r>
              <a:rPr lang="ru-RU" sz="1600" dirty="0" smtClean="0">
                <a:effectLst/>
                <a:latin typeface="Times New Roman" panose="02020603050405020304" pitchFamily="18" charset="0"/>
                <a:ea typeface="Times New Roman" panose="02020603050405020304" pitchFamily="18" charset="0"/>
              </a:rPr>
              <a:t> Земли населённых пунктов </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Назначение </a:t>
            </a:r>
            <a:r>
              <a:rPr lang="ru-RU" sz="1600" b="1" dirty="0" smtClean="0">
                <a:effectLst/>
                <a:latin typeface="Times New Roman" panose="02020603050405020304" pitchFamily="18" charset="0"/>
                <a:ea typeface="Times New Roman" panose="02020603050405020304" pitchFamily="18" charset="0"/>
              </a:rPr>
              <a:t>по документам:</a:t>
            </a:r>
            <a:r>
              <a:rPr lang="ru-RU" sz="1600" dirty="0" smtClean="0">
                <a:effectLst/>
                <a:latin typeface="Times New Roman" panose="02020603050405020304" pitchFamily="18" charset="0"/>
                <a:ea typeface="Times New Roman" panose="02020603050405020304" pitchFamily="18" charset="0"/>
              </a:rPr>
              <a:t> Для строительства туристической базы отдыха.</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Кадастровая Стоимость :</a:t>
            </a:r>
            <a:r>
              <a:rPr lang="ru-RU" sz="1600" dirty="0" smtClean="0">
                <a:effectLst/>
                <a:latin typeface="Times New Roman" panose="02020603050405020304" pitchFamily="18" charset="0"/>
                <a:ea typeface="Times New Roman" panose="02020603050405020304" pitchFamily="18" charset="0"/>
              </a:rPr>
              <a:t> 1 992 684,62 руб.</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Площадь:</a:t>
            </a:r>
            <a:r>
              <a:rPr lang="ru-RU" sz="1600" dirty="0" smtClean="0">
                <a:effectLst/>
                <a:latin typeface="Times New Roman" panose="02020603050405020304" pitchFamily="18" charset="0"/>
                <a:ea typeface="Times New Roman" panose="02020603050405020304" pitchFamily="18" charset="0"/>
              </a:rPr>
              <a:t> 4 133 кв. м</a:t>
            </a: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Межевание: </a:t>
            </a:r>
            <a:r>
              <a:rPr lang="ru-RU" sz="1600" dirty="0" smtClean="0">
                <a:effectLst/>
                <a:latin typeface="Times New Roman" panose="02020603050405020304" pitchFamily="18" charset="0"/>
                <a:ea typeface="Times New Roman" panose="02020603050405020304" pitchFamily="18" charset="0"/>
              </a:rPr>
              <a:t>Проведено</a:t>
            </a:r>
          </a:p>
          <a:p>
            <a:pPr fontAlgn="base">
              <a:spcAft>
                <a:spcPts val="0"/>
              </a:spcAft>
            </a:pPr>
            <a:r>
              <a:rPr lang="ru-RU" sz="1600" b="1" dirty="0" smtClean="0">
                <a:latin typeface="Times New Roman" panose="02020603050405020304" pitchFamily="18" charset="0"/>
                <a:ea typeface="Times New Roman" panose="02020603050405020304" pitchFamily="18" charset="0"/>
              </a:rPr>
              <a:t>Инженерные сети</a:t>
            </a:r>
            <a:r>
              <a:rPr lang="ru-RU" sz="1600" dirty="0" smtClean="0">
                <a:latin typeface="Times New Roman" panose="02020603050405020304" pitchFamily="18" charset="0"/>
                <a:ea typeface="Times New Roman" panose="02020603050405020304" pitchFamily="18" charset="0"/>
              </a:rPr>
              <a:t>: Есть возможность подключения.</a:t>
            </a:r>
            <a:endParaRPr lang="ru-RU" sz="1600" dirty="0" smtClean="0">
              <a:effectLst/>
              <a:latin typeface="Times New Roman" panose="02020603050405020304" pitchFamily="18" charset="0"/>
              <a:ea typeface="Times New Roman" panose="02020603050405020304" pitchFamily="18" charset="0"/>
            </a:endParaRPr>
          </a:p>
        </p:txBody>
      </p:sp>
      <p:pic>
        <p:nvPicPr>
          <p:cNvPr id="3" name="Рисунок 2" descr="C:\Users\Сергей\Pictures\Юрьевец\118.jpg"/>
          <p:cNvPicPr/>
          <p:nvPr/>
        </p:nvPicPr>
        <p:blipFill>
          <a:blip r:embed="rId3">
            <a:extLst>
              <a:ext uri="{28A0092B-C50C-407E-A947-70E740481C1C}">
                <a14:useLocalDpi xmlns:a14="http://schemas.microsoft.com/office/drawing/2010/main" val="0"/>
              </a:ext>
            </a:extLst>
          </a:blip>
          <a:srcRect/>
          <a:stretch>
            <a:fillRect/>
          </a:stretch>
        </p:blipFill>
        <p:spPr bwMode="auto">
          <a:xfrm>
            <a:off x="7629099" y="577742"/>
            <a:ext cx="4562901" cy="3766782"/>
          </a:xfrm>
          <a:prstGeom prst="rect">
            <a:avLst/>
          </a:prstGeom>
          <a:ln>
            <a:noFill/>
          </a:ln>
          <a:effectLst>
            <a:softEdge rad="112500"/>
          </a:effectLst>
        </p:spPr>
      </p:pic>
      <p:sp>
        <p:nvSpPr>
          <p:cNvPr id="4" name="Прямоугольник 3"/>
          <p:cNvSpPr/>
          <p:nvPr/>
        </p:nvSpPr>
        <p:spPr>
          <a:xfrm>
            <a:off x="905301" y="3532028"/>
            <a:ext cx="5741159" cy="3052118"/>
          </a:xfrm>
          <a:prstGeom prst="rect">
            <a:avLst/>
          </a:prstGeom>
        </p:spPr>
        <p:txBody>
          <a:bodyPr wrap="square">
            <a:spAutoFit/>
          </a:bodyPr>
          <a:lstStyle/>
          <a:p>
            <a:pPr>
              <a:lnSpc>
                <a:spcPct val="115000"/>
              </a:lnSpc>
              <a:spcAft>
                <a:spcPts val="1000"/>
              </a:spcAft>
            </a:pPr>
            <a:r>
              <a:rPr lang="ru-RU" sz="1600" b="1"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Краткое описание: </a:t>
            </a: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Участок расположен на набережной </a:t>
            </a:r>
            <a:r>
              <a:rPr lang="ru-RU" sz="1600" dirty="0" err="1"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р.Волга</a:t>
            </a: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 возможна организация прямого спуска к воде. На участке забиты Ж\Б сваи под фундамент, требуется проработка присоединения смежного участка с расположенным на нем заброшенным домом, что позволит повысить привлекательность объекта. Участок с небольшими перепадами высот, требуется расчистка от зеленых насаждений. Рядом расположен действующий пассажирский речной причал.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Возможное использование: организация яхт клуба, база отдыха, гостиница, ресторан.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2700" y="4845069"/>
            <a:ext cx="2019300" cy="2019300"/>
          </a:xfrm>
          <a:prstGeom prst="rect">
            <a:avLst/>
          </a:prstGeom>
        </p:spPr>
      </p:pic>
      <p:sp>
        <p:nvSpPr>
          <p:cNvPr id="7" name="TextBox 6"/>
          <p:cNvSpPr txBox="1"/>
          <p:nvPr/>
        </p:nvSpPr>
        <p:spPr>
          <a:xfrm>
            <a:off x="9910549" y="4475737"/>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72774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791569" y="0"/>
            <a:ext cx="6168789" cy="3781548"/>
          </a:xfrm>
          <a:prstGeom prst="rect">
            <a:avLst/>
          </a:prstGeom>
        </p:spPr>
        <p:txBody>
          <a:bodyPr wrap="square">
            <a:spAutoFit/>
          </a:bodyPr>
          <a:lstStyle/>
          <a:p>
            <a:pPr algn="ctr">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Земельный участок Ивановская область, Юрьевецкий район, примыкающий с севера в районе </a:t>
            </a:r>
            <a:r>
              <a:rPr lang="ru-RU"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д.Скуратиха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Расположение:</a:t>
            </a:r>
            <a:r>
              <a:rPr lang="ru-RU" sz="1600" dirty="0" smtClean="0">
                <a:effectLst/>
                <a:latin typeface="Times New Roman" panose="02020603050405020304" pitchFamily="18" charset="0"/>
                <a:ea typeface="Times New Roman" panose="02020603050405020304" pitchFamily="18" charset="0"/>
              </a:rPr>
              <a:t> </a:t>
            </a:r>
            <a:r>
              <a:rPr lang="ru-RU" sz="1600" dirty="0" smtClean="0">
                <a:solidFill>
                  <a:srgbClr val="000000"/>
                </a:solidFill>
                <a:effectLst/>
                <a:latin typeface="Calibri" panose="020F0502020204030204" pitchFamily="34" charset="0"/>
                <a:ea typeface="Times New Roman" panose="02020603050405020304" pitchFamily="18" charset="0"/>
              </a:rPr>
              <a:t>Юрьевецкий район, примыкающий с севера в районе </a:t>
            </a:r>
            <a:r>
              <a:rPr lang="ru-RU" sz="1600" dirty="0" err="1" smtClean="0">
                <a:solidFill>
                  <a:srgbClr val="000000"/>
                </a:solidFill>
                <a:effectLst/>
                <a:latin typeface="Calibri" panose="020F0502020204030204" pitchFamily="34" charset="0"/>
                <a:ea typeface="Times New Roman" panose="02020603050405020304" pitchFamily="18" charset="0"/>
              </a:rPr>
              <a:t>д.Скуратиха</a:t>
            </a:r>
            <a:endParaRPr lang="ru-RU" sz="16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Кадастровый номер: часть участка с №</a:t>
            </a: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37:22:020203:391</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Категория земель:</a:t>
            </a:r>
            <a:r>
              <a:rPr lang="ru-RU" sz="1600" dirty="0" smtClean="0">
                <a:effectLst/>
                <a:latin typeface="Times New Roman" panose="02020603050405020304" pitchFamily="18" charset="0"/>
                <a:ea typeface="Times New Roman" panose="02020603050405020304" pitchFamily="18" charset="0"/>
              </a:rPr>
              <a:t> </a:t>
            </a:r>
            <a:r>
              <a:rPr lang="ru-RU" sz="1600" dirty="0" smtClean="0">
                <a:solidFill>
                  <a:srgbClr val="000000"/>
                </a:solidFill>
                <a:effectLst/>
                <a:latin typeface="Calibri" panose="020F0502020204030204" pitchFamily="34" charset="0"/>
                <a:ea typeface="Times New Roman" panose="02020603050405020304" pitchFamily="18" charset="0"/>
              </a:rPr>
              <a:t>Земли сельскохозяйственного назначения</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Назначение по документам:</a:t>
            </a:r>
            <a:r>
              <a:rPr lang="ru-RU" sz="1600" dirty="0" smtClean="0">
                <a:effectLst/>
                <a:latin typeface="Times New Roman" panose="02020603050405020304" pitchFamily="18" charset="0"/>
                <a:ea typeface="Times New Roman" panose="02020603050405020304" pitchFamily="18" charset="0"/>
              </a:rPr>
              <a:t> </a:t>
            </a:r>
            <a:r>
              <a:rPr lang="ru-RU" sz="1600" dirty="0" smtClean="0">
                <a:solidFill>
                  <a:srgbClr val="000000"/>
                </a:solidFill>
                <a:effectLst/>
                <a:latin typeface="Calibri" panose="020F0502020204030204" pitchFamily="34" charset="0"/>
                <a:ea typeface="Times New Roman" panose="02020603050405020304" pitchFamily="18" charset="0"/>
              </a:rPr>
              <a:t>Для сельскохозяйственного </a:t>
            </a:r>
            <a:r>
              <a:rPr lang="ru-RU" sz="1600" dirty="0" smtClean="0">
                <a:solidFill>
                  <a:srgbClr val="000000"/>
                </a:solidFill>
                <a:effectLst/>
                <a:latin typeface="Calibri" panose="020F0502020204030204" pitchFamily="34" charset="0"/>
                <a:ea typeface="Times New Roman" panose="02020603050405020304" pitchFamily="18" charset="0"/>
              </a:rPr>
              <a:t>производства</a:t>
            </a:r>
          </a:p>
          <a:p>
            <a:pPr fontAlgn="base">
              <a:spcAft>
                <a:spcPts val="0"/>
              </a:spcAft>
            </a:pPr>
            <a:r>
              <a:rPr lang="ru-RU" sz="1600" b="1" dirty="0">
                <a:latin typeface="Times New Roman" panose="02020603050405020304" pitchFamily="18" charset="0"/>
                <a:ea typeface="Times New Roman" panose="02020603050405020304" pitchFamily="18" charset="0"/>
              </a:rPr>
              <a:t>Кадастровая Стоимость </a:t>
            </a:r>
            <a:r>
              <a:rPr lang="ru-RU" sz="1600" b="1" dirty="0" smtClean="0">
                <a:latin typeface="Times New Roman" panose="02020603050405020304" pitchFamily="18" charset="0"/>
                <a:ea typeface="Times New Roman" panose="02020603050405020304" pitchFamily="18" charset="0"/>
              </a:rPr>
              <a:t>: </a:t>
            </a:r>
            <a:r>
              <a:rPr lang="ru-RU" sz="1600" dirty="0" smtClean="0">
                <a:latin typeface="Times New Roman" panose="02020603050405020304" pitchFamily="18" charset="0"/>
                <a:ea typeface="Times New Roman" panose="02020603050405020304" pitchFamily="18" charset="0"/>
              </a:rPr>
              <a:t>не определена</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Площадь:</a:t>
            </a:r>
            <a:r>
              <a:rPr lang="ru-RU" sz="1600" dirty="0" smtClean="0">
                <a:effectLst/>
                <a:latin typeface="Times New Roman" panose="02020603050405020304" pitchFamily="18" charset="0"/>
                <a:ea typeface="Times New Roman" panose="02020603050405020304" pitchFamily="18" charset="0"/>
              </a:rPr>
              <a:t> </a:t>
            </a:r>
            <a:r>
              <a:rPr lang="ru-RU" sz="1600" dirty="0" smtClean="0">
                <a:solidFill>
                  <a:srgbClr val="000000"/>
                </a:solidFill>
                <a:effectLst/>
                <a:latin typeface="Calibri" panose="020F0502020204030204" pitchFamily="34" charset="0"/>
                <a:ea typeface="Times New Roman" panose="02020603050405020304" pitchFamily="18" charset="0"/>
              </a:rPr>
              <a:t>4 Га</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Times New Roman" panose="02020603050405020304" pitchFamily="18" charset="0"/>
                <a:ea typeface="Times New Roman" panose="02020603050405020304" pitchFamily="18" charset="0"/>
              </a:rPr>
              <a:t>Межевание: </a:t>
            </a:r>
            <a:r>
              <a:rPr lang="ru-RU" sz="1600" dirty="0" smtClean="0">
                <a:effectLst/>
                <a:latin typeface="Times New Roman" panose="02020603050405020304" pitchFamily="18" charset="0"/>
                <a:ea typeface="Times New Roman" panose="02020603050405020304" pitchFamily="18" charset="0"/>
              </a:rPr>
              <a:t>не </a:t>
            </a:r>
            <a:r>
              <a:rPr lang="ru-RU" sz="1600" dirty="0" smtClean="0">
                <a:effectLst/>
                <a:latin typeface="Times New Roman" panose="02020603050405020304" pitchFamily="18" charset="0"/>
                <a:ea typeface="Times New Roman" panose="02020603050405020304" pitchFamily="18" charset="0"/>
              </a:rPr>
              <a:t>проведено</a:t>
            </a:r>
          </a:p>
          <a:p>
            <a:pPr fontAlgn="base">
              <a:spcAft>
                <a:spcPts val="0"/>
              </a:spcAft>
            </a:pPr>
            <a:r>
              <a:rPr lang="ru-RU" sz="1600" b="1" dirty="0" smtClean="0">
                <a:latin typeface="Times New Roman" panose="02020603050405020304" pitchFamily="18" charset="0"/>
                <a:ea typeface="Times New Roman" panose="02020603050405020304" pitchFamily="18" charset="0"/>
              </a:rPr>
              <a:t>Инженерные сети</a:t>
            </a:r>
            <a:r>
              <a:rPr lang="ru-RU" sz="1600" dirty="0" smtClean="0">
                <a:latin typeface="Times New Roman" panose="02020603050405020304" pitchFamily="18" charset="0"/>
                <a:ea typeface="Times New Roman" panose="02020603050405020304" pitchFamily="18" charset="0"/>
              </a:rPr>
              <a:t>: Есть возможность подключения.</a:t>
            </a:r>
            <a:endParaRPr lang="ru-RU" sz="1600" dirty="0" smtClean="0">
              <a:effectLst/>
              <a:latin typeface="Times New Roman" panose="02020603050405020304" pitchFamily="18" charset="0"/>
              <a:ea typeface="Times New Roman" panose="02020603050405020304" pitchFamily="18" charset="0"/>
            </a:endParaRPr>
          </a:p>
        </p:txBody>
      </p:sp>
      <p:pic>
        <p:nvPicPr>
          <p:cNvPr id="3" name="Рисунок 2" descr="C:\Users\Сергей\Pictures\Юрьевец\трасса.jpg"/>
          <p:cNvPicPr/>
          <p:nvPr/>
        </p:nvPicPr>
        <p:blipFill>
          <a:blip r:embed="rId3">
            <a:extLst>
              <a:ext uri="{28A0092B-C50C-407E-A947-70E740481C1C}">
                <a14:useLocalDpi xmlns:a14="http://schemas.microsoft.com/office/drawing/2010/main" val="0"/>
              </a:ext>
            </a:extLst>
          </a:blip>
          <a:srcRect/>
          <a:stretch>
            <a:fillRect/>
          </a:stretch>
        </p:blipFill>
        <p:spPr bwMode="auto">
          <a:xfrm>
            <a:off x="7361811" y="613017"/>
            <a:ext cx="4830189" cy="3192865"/>
          </a:xfrm>
          <a:prstGeom prst="rect">
            <a:avLst/>
          </a:prstGeom>
          <a:ln>
            <a:noFill/>
          </a:ln>
          <a:effectLst>
            <a:softEdge rad="112500"/>
          </a:effectLst>
        </p:spPr>
      </p:pic>
      <p:sp>
        <p:nvSpPr>
          <p:cNvPr id="4" name="Прямоугольник 3"/>
          <p:cNvSpPr/>
          <p:nvPr/>
        </p:nvSpPr>
        <p:spPr>
          <a:xfrm>
            <a:off x="791569" y="3781548"/>
            <a:ext cx="4962118" cy="3052118"/>
          </a:xfrm>
          <a:prstGeom prst="rect">
            <a:avLst/>
          </a:prstGeom>
        </p:spPr>
        <p:txBody>
          <a:bodyPr wrap="square">
            <a:spAutoFit/>
          </a:bodyPr>
          <a:lstStyle/>
          <a:p>
            <a:pPr algn="just">
              <a:lnSpc>
                <a:spcPct val="115000"/>
              </a:lnSpc>
              <a:spcAft>
                <a:spcPts val="1000"/>
              </a:spcAft>
            </a:pPr>
            <a:r>
              <a:rPr lang="ru-RU" sz="1600" b="1"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Краткое описание: </a:t>
            </a: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Участок не межеван, ранее и по сей день располагается трасса мотокросса (2 трасса по протяженности в СССР), участок имеет не ровный, имеются перепады высот, расположен на горе прибрежной зоны р. Волги, требуется проработка возможности перевода категории под целевую программу.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600" dirty="0" smtClean="0">
                <a:solidFill>
                  <a:srgbClr val="161616"/>
                </a:solidFill>
                <a:effectLst/>
                <a:latin typeface="Times New Roman" panose="02020603050405020304" pitchFamily="18" charset="0"/>
                <a:ea typeface="Calibri" panose="020F0502020204030204" pitchFamily="34" charset="0"/>
                <a:cs typeface="Times New Roman" panose="02020603050405020304" pitchFamily="18" charset="0"/>
              </a:rPr>
              <a:t>Возможное использование: Туристическая база отдыха, обновленная трасса мотокросса, коттеджный поселок, спортивно-досуговый центр.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7900" y="4533900"/>
            <a:ext cx="2324100" cy="2324100"/>
          </a:xfrm>
          <a:prstGeom prst="rect">
            <a:avLst/>
          </a:prstGeom>
        </p:spPr>
      </p:pic>
      <p:sp>
        <p:nvSpPr>
          <p:cNvPr id="7" name="TextBox 6"/>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325781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45"/>
            <a:ext cx="12192000" cy="6858000"/>
          </a:xfrm>
          <a:prstGeom prst="rect">
            <a:avLst/>
          </a:prstGeom>
        </p:spPr>
      </p:pic>
      <p:sp>
        <p:nvSpPr>
          <p:cNvPr id="2" name="Прямоугольник 1"/>
          <p:cNvSpPr/>
          <p:nvPr/>
        </p:nvSpPr>
        <p:spPr>
          <a:xfrm>
            <a:off x="764274" y="364171"/>
            <a:ext cx="6032311" cy="6825971"/>
          </a:xfrm>
          <a:prstGeom prst="rect">
            <a:avLst/>
          </a:prstGeom>
        </p:spPr>
        <p:txBody>
          <a:bodyPr wrap="square">
            <a:spAutoFit/>
          </a:bodyPr>
          <a:lstStyle/>
          <a:p>
            <a:pPr algn="ctr">
              <a:lnSpc>
                <a:spcPct val="115000"/>
              </a:lnSpc>
              <a:spcAft>
                <a:spcPts val="100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Спортивно-оздоровительная база «</a:t>
            </a:r>
            <a:r>
              <a:rPr lang="ru-RU" sz="1600" b="1" dirty="0" err="1" smtClean="0">
                <a:effectLst/>
                <a:latin typeface="Calibri" panose="020F0502020204030204" pitchFamily="34" charset="0"/>
                <a:ea typeface="Calibri" panose="020F0502020204030204" pitchFamily="34" charset="0"/>
                <a:cs typeface="Times New Roman" panose="02020603050405020304" pitchFamily="18" charset="0"/>
              </a:rPr>
              <a:t>Порошино</a:t>
            </a: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Бывшая дача Фёдора Ивановича ШАЛЯПИНА - УСАДЬБА ХМЕЛЬНИЦЫ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Расположение: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Ивановская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область, Приволжский район, в 200 м юго-восточнее д. </a:t>
            </a:r>
            <a:r>
              <a:rPr lang="ru-RU" sz="16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Шаляпино</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спортивная база " </a:t>
            </a:r>
            <a:r>
              <a:rPr lang="ru-RU" sz="16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Порошино</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Категория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земель: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Земли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особо охраняемых территорий и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объектов</a:t>
            </a:r>
          </a:p>
          <a:p>
            <a:pPr>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Кадастровый номер: 37:13:033401:428</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Уточненная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площадь:</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303 кв. 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Разрешенное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использование: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размещения объектов санаторного и курортного назначения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Стоимость</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000 000 </a:t>
            </a:r>
            <a:r>
              <a:rPr lang="ru-RU" sz="16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руб</a:t>
            </a:r>
            <a:endPar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Инженерные коммуникации</a:t>
            </a:r>
            <a:r>
              <a:rPr lang="ru-RU"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Подведены</a:t>
            </a:r>
          </a:p>
          <a:p>
            <a:pPr>
              <a:lnSpc>
                <a:spcPct val="115000"/>
              </a:lnSpc>
              <a:spcAft>
                <a:spcPts val="0"/>
              </a:spcAft>
            </a:pP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Краткое описание: </a:t>
            </a:r>
            <a:r>
              <a:rPr lang="ru-RU"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Участок расположен в живописном историческом месте на берегу Волги вблизи г. Плёс. Бывшая Дача Фёдора Шаляпина, последнее использование было под базу отдыха. На территории есть 8 бывших жилых корпусов и хозяйственные строения. Конструктив зданий сохранился достаточно хорошо, для восстановления исторического облика требуются косметические работы. В бетонных корпусах требуется косметический ремонт и обновление инженерных коммуникаций. Участок расположен по соседству с престижным Эко-отелем Вилла Плёс, к базе ведет бетонная дорога (местами требует замены плит). Возможно использование под туристическую базу отдыха, оздоровительный лагерь.</a:t>
            </a:r>
          </a:p>
          <a:p>
            <a:pPr>
              <a:lnSpc>
                <a:spcPct val="115000"/>
              </a:lnSpc>
              <a:spcAft>
                <a:spcPts val="0"/>
              </a:spcAft>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Сергей\Pictures\Порошино\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925" y="4160745"/>
            <a:ext cx="3359915" cy="2697255"/>
          </a:xfrm>
          <a:prstGeom prst="rect">
            <a:avLst/>
          </a:prstGeom>
          <a:ln>
            <a:noFill/>
          </a:ln>
          <a:effectLst>
            <a:softEdge rad="112500"/>
          </a:effectLst>
        </p:spPr>
      </p:pic>
      <p:pic>
        <p:nvPicPr>
          <p:cNvPr id="4" name="Рисунок 3" descr="C:\Users\Сергей\Pictures\Порошино\9fb75e72ff1c737d28a55736804207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4863" y="570724"/>
            <a:ext cx="4874668" cy="3256959"/>
          </a:xfrm>
          <a:prstGeom prst="rect">
            <a:avLst/>
          </a:prstGeom>
          <a:ln>
            <a:noFill/>
          </a:ln>
          <a:effectLst>
            <a:softEdge rad="112500"/>
          </a:effectLst>
        </p:spPr>
      </p:pic>
      <p:sp>
        <p:nvSpPr>
          <p:cNvPr id="6" name="Прямоугольник 5"/>
          <p:cNvSpPr/>
          <p:nvPr/>
        </p:nvSpPr>
        <p:spPr>
          <a:xfrm>
            <a:off x="764274" y="3976345"/>
            <a:ext cx="5459105" cy="307777"/>
          </a:xfrm>
          <a:prstGeom prst="rect">
            <a:avLst/>
          </a:prstGeom>
        </p:spPr>
        <p:txBody>
          <a:bodyPr wrap="square">
            <a:spAutoFit/>
          </a:bodyPr>
          <a:lstStyle/>
          <a:p>
            <a:endParaRPr lang="ru-RU" sz="1400" dirty="0"/>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0840" y="4642659"/>
            <a:ext cx="2281160" cy="2281160"/>
          </a:xfrm>
          <a:prstGeom prst="rect">
            <a:avLst/>
          </a:prstGeom>
        </p:spPr>
      </p:pic>
      <p:sp>
        <p:nvSpPr>
          <p:cNvPr id="8" name="TextBox 7"/>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63271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750627" y="0"/>
            <a:ext cx="5418161" cy="5998052"/>
          </a:xfrm>
          <a:prstGeom prst="rect">
            <a:avLst/>
          </a:prstGeom>
        </p:spPr>
        <p:txBody>
          <a:bodyPr wrap="square">
            <a:spAutoFit/>
          </a:bodyPr>
          <a:lstStyle/>
          <a:p>
            <a:pPr algn="ctr" fontAlgn="base">
              <a:lnSpc>
                <a:spcPct val="115000"/>
              </a:lnSpc>
              <a:spcAft>
                <a:spcPts val="0"/>
              </a:spcAft>
            </a:pPr>
            <a:r>
              <a:rPr lang="ru-RU" sz="2800" b="1" dirty="0" smtClean="0">
                <a:solidFill>
                  <a:srgbClr val="161616"/>
                </a:solidFill>
                <a:effectLst/>
                <a:latin typeface="CirceBold"/>
                <a:ea typeface="Times New Roman" panose="02020603050405020304" pitchFamily="18" charset="0"/>
                <a:cs typeface="Times New Roman" panose="02020603050405020304" pitchFamily="18" charset="0"/>
              </a:rPr>
              <a:t>Участок 47 га в </a:t>
            </a:r>
            <a:r>
              <a:rPr lang="ru-RU" sz="2800" b="1" dirty="0" err="1" smtClean="0">
                <a:solidFill>
                  <a:srgbClr val="161616"/>
                </a:solidFill>
                <a:effectLst/>
                <a:latin typeface="CirceBold"/>
                <a:ea typeface="Times New Roman" panose="02020603050405020304" pitchFamily="18" charset="0"/>
                <a:cs typeface="Times New Roman" panose="02020603050405020304" pitchFamily="18" charset="0"/>
              </a:rPr>
              <a:t>Юрьевецком</a:t>
            </a:r>
            <a:r>
              <a:rPr lang="ru-RU" sz="2800" b="1" dirty="0" smtClean="0">
                <a:solidFill>
                  <a:srgbClr val="161616"/>
                </a:solidFill>
                <a:effectLst/>
                <a:latin typeface="CirceBold"/>
                <a:ea typeface="Times New Roman" panose="02020603050405020304" pitchFamily="18" charset="0"/>
                <a:cs typeface="Times New Roman" panose="02020603050405020304" pitchFamily="18" charset="0"/>
              </a:rPr>
              <a:t> районе, вблизи села </a:t>
            </a:r>
            <a:r>
              <a:rPr lang="ru-RU" sz="2800" b="1" dirty="0" err="1" smtClean="0">
                <a:solidFill>
                  <a:srgbClr val="161616"/>
                </a:solidFill>
                <a:effectLst/>
                <a:latin typeface="CirceBold"/>
                <a:ea typeface="Times New Roman" panose="02020603050405020304" pitchFamily="18" charset="0"/>
                <a:cs typeface="Times New Roman" panose="02020603050405020304" pitchFamily="18" charset="0"/>
              </a:rPr>
              <a:t>Елнать</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1600" b="1" dirty="0" smtClean="0">
                <a:effectLst/>
                <a:latin typeface="PTSansRegular"/>
                <a:ea typeface="Times New Roman" panose="02020603050405020304" pitchFamily="18" charset="0"/>
              </a:rPr>
              <a:t>Тип:</a:t>
            </a:r>
            <a:r>
              <a:rPr lang="ru-RU" sz="1600" b="1" dirty="0" smtClean="0">
                <a:effectLst/>
                <a:latin typeface="PTSansRegular"/>
                <a:ea typeface="Times New Roman" panose="02020603050405020304" pitchFamily="18" charset="0"/>
              </a:rPr>
              <a:t> </a:t>
            </a:r>
            <a:r>
              <a:rPr lang="ru-RU" sz="1600" dirty="0" smtClean="0">
                <a:effectLst/>
                <a:latin typeface="PTSansRegular"/>
                <a:ea typeface="Times New Roman" panose="02020603050405020304" pitchFamily="18" charset="0"/>
              </a:rPr>
              <a:t>Зеленая</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PTSansRegular"/>
                <a:ea typeface="Times New Roman" panose="02020603050405020304" pitchFamily="18" charset="0"/>
              </a:rPr>
              <a:t>Расположение:</a:t>
            </a:r>
            <a:r>
              <a:rPr lang="ru-RU" sz="1600" dirty="0" smtClean="0">
                <a:effectLst/>
                <a:latin typeface="PTSansRegular"/>
                <a:ea typeface="Times New Roman" panose="02020603050405020304" pitchFamily="18" charset="0"/>
              </a:rPr>
              <a:t> Ближайший населенный пункт 50-100 метров (д. </a:t>
            </a:r>
            <a:r>
              <a:rPr lang="ru-RU" sz="1600" dirty="0" err="1" smtClean="0">
                <a:effectLst/>
                <a:latin typeface="PTSansRegular"/>
                <a:ea typeface="Times New Roman" panose="02020603050405020304" pitchFamily="18" charset="0"/>
              </a:rPr>
              <a:t>Аксениха</a:t>
            </a:r>
            <a:r>
              <a:rPr lang="ru-RU" sz="1600" dirty="0" smtClean="0">
                <a:effectLst/>
                <a:latin typeface="PTSansRegular"/>
                <a:ea typeface="Times New Roman" panose="02020603050405020304" pitchFamily="18" charset="0"/>
              </a:rPr>
              <a:t>)</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PTSansRegular"/>
                <a:ea typeface="Times New Roman" panose="02020603050405020304" pitchFamily="18" charset="0"/>
              </a:rPr>
              <a:t>Категория </a:t>
            </a:r>
            <a:r>
              <a:rPr lang="ru-RU" sz="1600" b="1" dirty="0" smtClean="0">
                <a:effectLst/>
                <a:latin typeface="PTSansRegular"/>
                <a:ea typeface="Times New Roman" panose="02020603050405020304" pitchFamily="18" charset="0"/>
              </a:rPr>
              <a:t>земель</a:t>
            </a:r>
            <a:r>
              <a:rPr lang="ru-RU" sz="1600" dirty="0" smtClean="0">
                <a:effectLst/>
                <a:latin typeface="PTSansRegular"/>
                <a:ea typeface="Times New Roman" panose="02020603050405020304" pitchFamily="18" charset="0"/>
              </a:rPr>
              <a:t>:</a:t>
            </a:r>
            <a:r>
              <a:rPr lang="ru-RU" sz="1600" dirty="0" smtClean="0">
                <a:effectLst/>
                <a:latin typeface="PTSansRegular"/>
                <a:ea typeface="Times New Roman" panose="02020603050405020304" pitchFamily="18" charset="0"/>
              </a:rPr>
              <a:t> Земли сельскохозяйственного </a:t>
            </a:r>
            <a:endParaRPr lang="ru-RU" sz="1600" dirty="0" smtClean="0">
              <a:effectLst/>
              <a:latin typeface="PTSansRegular"/>
              <a:ea typeface="Times New Roman" panose="02020603050405020304" pitchFamily="18" charset="0"/>
            </a:endParaRPr>
          </a:p>
          <a:p>
            <a:pPr fontAlgn="base">
              <a:spcAft>
                <a:spcPts val="0"/>
              </a:spcAft>
            </a:pPr>
            <a:r>
              <a:rPr lang="ru-RU" sz="1600" dirty="0" smtClean="0">
                <a:effectLst/>
                <a:latin typeface="PTSansRegular"/>
                <a:ea typeface="Times New Roman" panose="02020603050405020304" pitchFamily="18" charset="0"/>
              </a:rPr>
              <a:t>Назначения</a:t>
            </a:r>
          </a:p>
          <a:p>
            <a:pPr fontAlgn="base">
              <a:spcAft>
                <a:spcPts val="0"/>
              </a:spcAft>
            </a:pPr>
            <a:r>
              <a:rPr lang="ru-RU" sz="1600" b="1" dirty="0" smtClean="0">
                <a:latin typeface="PTSansRegular"/>
                <a:ea typeface="Times New Roman" panose="02020603050405020304" pitchFamily="18" charset="0"/>
              </a:rPr>
              <a:t>Кадастровый номер</a:t>
            </a:r>
            <a:r>
              <a:rPr lang="ru-RU" sz="1600" dirty="0" smtClean="0">
                <a:latin typeface="PTSansRegular"/>
                <a:ea typeface="Times New Roman" panose="02020603050405020304" pitchFamily="18" charset="0"/>
              </a:rPr>
              <a:t>: не стоит на кадастровом учете</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PTSansRegular"/>
                <a:ea typeface="Times New Roman" panose="02020603050405020304" pitchFamily="18" charset="0"/>
              </a:rPr>
              <a:t>Стоимость:</a:t>
            </a:r>
            <a:r>
              <a:rPr lang="ru-RU" sz="1600" dirty="0" smtClean="0">
                <a:effectLst/>
                <a:latin typeface="PTSansRegular"/>
                <a:ea typeface="Times New Roman" panose="02020603050405020304" pitchFamily="18" charset="0"/>
              </a:rPr>
              <a:t> 5 120 000 </a:t>
            </a:r>
            <a:r>
              <a:rPr lang="ru-RU" sz="1600" dirty="0" err="1" smtClean="0">
                <a:effectLst/>
                <a:latin typeface="PTSansRegular"/>
                <a:ea typeface="Times New Roman" panose="02020603050405020304" pitchFamily="18" charset="0"/>
              </a:rPr>
              <a:t>руб</a:t>
            </a:r>
            <a:endParaRPr lang="ru-RU" sz="1600" dirty="0" smtClean="0">
              <a:effectLst/>
              <a:latin typeface="Times New Roman" panose="02020603050405020304" pitchFamily="18" charset="0"/>
              <a:ea typeface="Times New Roman" panose="02020603050405020304" pitchFamily="18" charset="0"/>
            </a:endParaRPr>
          </a:p>
          <a:p>
            <a:pPr fontAlgn="base">
              <a:spcAft>
                <a:spcPts val="0"/>
              </a:spcAft>
            </a:pPr>
            <a:r>
              <a:rPr lang="ru-RU" sz="1600" b="1" dirty="0" smtClean="0">
                <a:effectLst/>
                <a:latin typeface="PTSansRegular"/>
                <a:ea typeface="Times New Roman" panose="02020603050405020304" pitchFamily="18" charset="0"/>
              </a:rPr>
              <a:t>Площадь:</a:t>
            </a:r>
            <a:r>
              <a:rPr lang="ru-RU" sz="1600" dirty="0" smtClean="0">
                <a:effectLst/>
                <a:latin typeface="PTSansRegular"/>
                <a:ea typeface="Times New Roman" panose="02020603050405020304" pitchFamily="18" charset="0"/>
              </a:rPr>
              <a:t> 47 га</a:t>
            </a:r>
            <a:endParaRPr lang="ru-RU" sz="1600" dirty="0" smtClean="0">
              <a:effectLst/>
              <a:latin typeface="Times New Roman" panose="02020603050405020304" pitchFamily="18" charset="0"/>
              <a:ea typeface="Times New Roman" panose="02020603050405020304" pitchFamily="18" charset="0"/>
            </a:endParaRPr>
          </a:p>
          <a:p>
            <a:pPr fontAlgn="base">
              <a:lnSpc>
                <a:spcPct val="115000"/>
              </a:lnSpc>
              <a:spcBef>
                <a:spcPts val="835"/>
              </a:spcBef>
              <a:spcAft>
                <a:spcPts val="0"/>
              </a:spcAft>
            </a:pPr>
            <a:r>
              <a:rPr lang="ru-RU" sz="1600" b="1" dirty="0" smtClean="0">
                <a:effectLst/>
                <a:latin typeface="CirceBold"/>
                <a:ea typeface="Times New Roman" panose="02020603050405020304" pitchFamily="18" charset="0"/>
                <a:cs typeface="Times New Roman" panose="02020603050405020304" pitchFamily="18" charset="0"/>
              </a:rPr>
              <a:t>Инженерные коммуникации: </a:t>
            </a:r>
            <a:r>
              <a:rPr lang="ru-RU" sz="1600" dirty="0" smtClean="0">
                <a:effectLst/>
                <a:latin typeface="CirceBold"/>
                <a:ea typeface="Times New Roman" panose="02020603050405020304" pitchFamily="18" charset="0"/>
                <a:cs typeface="Times New Roman" panose="02020603050405020304" pitchFamily="18" charset="0"/>
              </a:rPr>
              <a:t>Есть возможность подключения</a:t>
            </a:r>
          </a:p>
          <a:p>
            <a:pPr fontAlgn="base">
              <a:spcAft>
                <a:spcPts val="1255"/>
              </a:spcAft>
            </a:pPr>
            <a:r>
              <a:rPr lang="ru-RU" sz="1600" b="1" dirty="0" smtClean="0">
                <a:latin typeface="CirceBold"/>
                <a:ea typeface="Times New Roman" panose="02020603050405020304" pitchFamily="18" charset="0"/>
                <a:cs typeface="Times New Roman" panose="02020603050405020304" pitchFamily="18" charset="0"/>
              </a:rPr>
              <a:t>Краткое описание: </a:t>
            </a:r>
            <a:r>
              <a:rPr lang="ru-RU" sz="1600" dirty="0" smtClean="0">
                <a:solidFill>
                  <a:srgbClr val="161616"/>
                </a:solidFill>
                <a:latin typeface="PTSansRegular"/>
                <a:ea typeface="Times New Roman" panose="02020603050405020304" pitchFamily="18" charset="0"/>
              </a:rPr>
              <a:t>Ближайший </a:t>
            </a:r>
            <a:r>
              <a:rPr lang="ru-RU" sz="1600" dirty="0">
                <a:solidFill>
                  <a:srgbClr val="161616"/>
                </a:solidFill>
                <a:latin typeface="PTSansRegular"/>
                <a:ea typeface="Times New Roman" panose="02020603050405020304" pitchFamily="18" charset="0"/>
              </a:rPr>
              <a:t>населенный пункт 50-100 метров (д. </a:t>
            </a:r>
            <a:r>
              <a:rPr lang="ru-RU" sz="1600" dirty="0" err="1">
                <a:solidFill>
                  <a:srgbClr val="161616"/>
                </a:solidFill>
                <a:latin typeface="PTSansRegular"/>
                <a:ea typeface="Times New Roman" panose="02020603050405020304" pitchFamily="18" charset="0"/>
              </a:rPr>
              <a:t>Аксениха</a:t>
            </a:r>
            <a:r>
              <a:rPr lang="ru-RU" sz="1600" dirty="0">
                <a:solidFill>
                  <a:srgbClr val="161616"/>
                </a:solidFill>
                <a:latin typeface="PTSansRegular"/>
                <a:ea typeface="Times New Roman" panose="02020603050405020304" pitchFamily="18" charset="0"/>
              </a:rPr>
              <a:t>) районный центр через 12 км. Участок ровный, без оврагов и леса. Береговая зона 450 </a:t>
            </a:r>
            <a:r>
              <a:rPr lang="ru-RU" sz="1600" dirty="0" smtClean="0">
                <a:solidFill>
                  <a:srgbClr val="161616"/>
                </a:solidFill>
                <a:latin typeface="PTSansRegular"/>
                <a:ea typeface="Times New Roman" panose="02020603050405020304" pitchFamily="18" charset="0"/>
              </a:rPr>
              <a:t>метров. </a:t>
            </a:r>
            <a:r>
              <a:rPr lang="ru-RU" sz="1600" dirty="0" err="1" smtClean="0">
                <a:solidFill>
                  <a:srgbClr val="161616"/>
                </a:solidFill>
                <a:latin typeface="PTSansRegular"/>
                <a:ea typeface="Times New Roman" panose="02020603050405020304" pitchFamily="18" charset="0"/>
              </a:rPr>
              <a:t>Елнать</a:t>
            </a:r>
            <a:r>
              <a:rPr lang="ru-RU" sz="1600" dirty="0" smtClean="0">
                <a:solidFill>
                  <a:srgbClr val="161616"/>
                </a:solidFill>
                <a:latin typeface="PTSansRegular"/>
                <a:ea typeface="Times New Roman" panose="02020603050405020304" pitchFamily="18" charset="0"/>
              </a:rPr>
              <a:t> </a:t>
            </a:r>
            <a:r>
              <a:rPr lang="ru-RU" sz="1600" dirty="0">
                <a:solidFill>
                  <a:srgbClr val="161616"/>
                </a:solidFill>
                <a:latin typeface="PTSansRegular"/>
                <a:ea typeface="Times New Roman" panose="02020603050405020304" pitchFamily="18" charset="0"/>
              </a:rPr>
              <a:t>и Волга являются судоходными и очень живописными, прекрасная возможность для строительства </a:t>
            </a:r>
            <a:r>
              <a:rPr lang="ru-RU" sz="1600" dirty="0" err="1">
                <a:solidFill>
                  <a:srgbClr val="161616"/>
                </a:solidFill>
                <a:latin typeface="PTSansRegular"/>
                <a:ea typeface="Times New Roman" panose="02020603050405020304" pitchFamily="18" charset="0"/>
              </a:rPr>
              <a:t>яхтклуба</a:t>
            </a:r>
            <a:r>
              <a:rPr lang="ru-RU" sz="1600" dirty="0">
                <a:solidFill>
                  <a:srgbClr val="161616"/>
                </a:solidFill>
                <a:latin typeface="PTSansRegular"/>
                <a:ea typeface="Times New Roman" panose="02020603050405020304" pitchFamily="18" charset="0"/>
              </a:rPr>
              <a:t>, турбазы или какого- либо другого объекта.</a:t>
            </a:r>
            <a:endParaRPr lang="ru-RU" sz="1600" dirty="0">
              <a:latin typeface="Times New Roman" panose="02020603050405020304" pitchFamily="18" charset="0"/>
              <a:ea typeface="Times New Roman" panose="02020603050405020304" pitchFamily="18" charset="0"/>
            </a:endParaRPr>
          </a:p>
          <a:p>
            <a:pPr fontAlgn="base">
              <a:lnSpc>
                <a:spcPct val="115000"/>
              </a:lnSpc>
              <a:spcBef>
                <a:spcPts val="835"/>
              </a:spcBef>
              <a:spcAft>
                <a:spcPts val="0"/>
              </a:spcAft>
            </a:pPr>
            <a:endParaRPr lang="ru-RU" sz="1600" b="1" dirty="0">
              <a:effectLst/>
              <a:latin typeface="Times New Roman" panose="02020603050405020304" pitchFamily="18" charset="0"/>
              <a:ea typeface="Times New Roman" panose="02020603050405020304" pitchFamily="18" charset="0"/>
            </a:endParaRPr>
          </a:p>
        </p:txBody>
      </p:sp>
      <p:pic>
        <p:nvPicPr>
          <p:cNvPr id="1026" name="Picture 2" descr="a84b845e3bcc857147b08b5ba978d5f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340" y="556541"/>
            <a:ext cx="4810660" cy="3606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300" y="4719109"/>
            <a:ext cx="2171700" cy="2171700"/>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339" y="4719109"/>
            <a:ext cx="3819331" cy="2085194"/>
          </a:xfrm>
          <a:prstGeom prst="rect">
            <a:avLst/>
          </a:prstGeom>
        </p:spPr>
      </p:pic>
      <p:sp>
        <p:nvSpPr>
          <p:cNvPr id="8" name="TextBox 7"/>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96773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818867" y="174292"/>
            <a:ext cx="5704764" cy="4185761"/>
          </a:xfrm>
          <a:prstGeom prst="rect">
            <a:avLst/>
          </a:prstGeom>
        </p:spPr>
        <p:txBody>
          <a:bodyPr wrap="square">
            <a:spAutoFit/>
          </a:bodyPr>
          <a:lstStyle/>
          <a:p>
            <a:pPr algn="ctr" fontAlgn="base">
              <a:spcAft>
                <a:spcPts val="0"/>
              </a:spcAft>
            </a:pPr>
            <a:r>
              <a:rPr lang="ru-RU" sz="2000" b="1" dirty="0" smtClean="0">
                <a:solidFill>
                  <a:srgbClr val="161616"/>
                </a:solidFill>
                <a:effectLst/>
                <a:latin typeface="CirceBold"/>
                <a:ea typeface="Times New Roman" panose="02020603050405020304" pitchFamily="18" charset="0"/>
              </a:rPr>
              <a:t>Юрьевецкий р-н, </a:t>
            </a:r>
            <a:r>
              <a:rPr lang="ru-RU" sz="2000" b="1" dirty="0" err="1" smtClean="0">
                <a:solidFill>
                  <a:srgbClr val="161616"/>
                </a:solidFill>
                <a:effectLst/>
                <a:latin typeface="CirceBold"/>
                <a:ea typeface="Times New Roman" panose="02020603050405020304" pitchFamily="18" charset="0"/>
              </a:rPr>
              <a:t>Соболевское</a:t>
            </a:r>
            <a:r>
              <a:rPr lang="ru-RU" sz="2000" b="1" dirty="0" smtClean="0">
                <a:solidFill>
                  <a:srgbClr val="161616"/>
                </a:solidFill>
                <a:effectLst/>
                <a:latin typeface="CirceBold"/>
                <a:ea typeface="Times New Roman" panose="02020603050405020304" pitchFamily="18" charset="0"/>
              </a:rPr>
              <a:t> сельское поселение, </a:t>
            </a:r>
          </a:p>
          <a:p>
            <a:pPr algn="ctr" fontAlgn="base">
              <a:spcAft>
                <a:spcPts val="0"/>
              </a:spcAft>
            </a:pPr>
            <a:r>
              <a:rPr lang="ru-RU" sz="2000" b="1" dirty="0" smtClean="0">
                <a:solidFill>
                  <a:srgbClr val="161616"/>
                </a:solidFill>
                <a:effectLst/>
                <a:latin typeface="CirceBold"/>
                <a:ea typeface="Times New Roman" panose="02020603050405020304" pitchFamily="18" charset="0"/>
              </a:rPr>
              <a:t>д. </a:t>
            </a:r>
            <a:r>
              <a:rPr lang="ru-RU" sz="2000" b="1" dirty="0" err="1" smtClean="0">
                <a:solidFill>
                  <a:srgbClr val="161616"/>
                </a:solidFill>
                <a:effectLst/>
                <a:latin typeface="CirceBold"/>
                <a:ea typeface="Times New Roman" panose="02020603050405020304" pitchFamily="18" charset="0"/>
              </a:rPr>
              <a:t>Посернятево</a:t>
            </a:r>
            <a:endParaRPr lang="ru-RU" sz="2000" b="1" dirty="0" smtClean="0">
              <a:solidFill>
                <a:srgbClr val="161616"/>
              </a:solidFill>
              <a:effectLst/>
              <a:latin typeface="CirceBold"/>
              <a:ea typeface="Times New Roman" panose="02020603050405020304" pitchFamily="18" charset="0"/>
            </a:endParaRPr>
          </a:p>
          <a:p>
            <a:pPr algn="ctr" fontAlgn="base">
              <a:spcAft>
                <a:spcPts val="0"/>
              </a:spcAft>
            </a:pPr>
            <a:endParaRPr lang="ru-RU" sz="2000" b="1" dirty="0">
              <a:solidFill>
                <a:srgbClr val="161616"/>
              </a:solidFill>
              <a:latin typeface="CirceBold"/>
              <a:ea typeface="Times New Roman" panose="02020603050405020304" pitchFamily="18" charset="0"/>
            </a:endParaRPr>
          </a:p>
          <a:p>
            <a:pPr algn="ctr" fontAlgn="base">
              <a:spcAft>
                <a:spcPts val="0"/>
              </a:spcAft>
            </a:pPr>
            <a:endParaRPr lang="ru-RU" sz="2400" b="1"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Тип</a:t>
            </a:r>
            <a:r>
              <a:rPr lang="ru-RU" dirty="0" smtClean="0">
                <a:effectLst/>
                <a:latin typeface="PTSansRegular"/>
                <a:ea typeface="Times New Roman" panose="02020603050405020304" pitchFamily="18" charset="0"/>
              </a:rPr>
              <a:t>:</a:t>
            </a:r>
            <a:r>
              <a:rPr lang="ru-RU" dirty="0" smtClean="0">
                <a:effectLst/>
                <a:latin typeface="PTSansRegular"/>
                <a:ea typeface="Times New Roman" panose="02020603050405020304" pitchFamily="18" charset="0"/>
              </a:rPr>
              <a:t> Зеленая</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Расположение</a:t>
            </a:r>
            <a:r>
              <a:rPr lang="ru-RU" dirty="0" smtClean="0">
                <a:effectLst/>
                <a:latin typeface="PTSansRegular"/>
                <a:ea typeface="Times New Roman" panose="02020603050405020304" pitchFamily="18" charset="0"/>
              </a:rPr>
              <a:t>:</a:t>
            </a:r>
            <a:r>
              <a:rPr lang="ru-RU" dirty="0" smtClean="0">
                <a:effectLst/>
                <a:latin typeface="PTSansRegular"/>
                <a:ea typeface="Times New Roman" panose="02020603050405020304" pitchFamily="18" charset="0"/>
              </a:rPr>
              <a:t> Юрьевецкий р-н, </a:t>
            </a:r>
            <a:r>
              <a:rPr lang="ru-RU" dirty="0" err="1" smtClean="0">
                <a:effectLst/>
                <a:latin typeface="PTSansRegular"/>
                <a:ea typeface="Times New Roman" panose="02020603050405020304" pitchFamily="18" charset="0"/>
              </a:rPr>
              <a:t>Соболевское</a:t>
            </a:r>
            <a:r>
              <a:rPr lang="ru-RU" dirty="0" smtClean="0">
                <a:effectLst/>
                <a:latin typeface="PTSansRegular"/>
                <a:ea typeface="Times New Roman" panose="02020603050405020304" pitchFamily="18" charset="0"/>
              </a:rPr>
              <a:t> сельское поселение, д. </a:t>
            </a:r>
            <a:r>
              <a:rPr lang="ru-RU" dirty="0" err="1" smtClean="0">
                <a:effectLst/>
                <a:latin typeface="PTSansRegular"/>
                <a:ea typeface="Times New Roman" panose="02020603050405020304" pitchFamily="18" charset="0"/>
              </a:rPr>
              <a:t>Посернятево</a:t>
            </a:r>
            <a:r>
              <a:rPr lang="ru-RU" dirty="0" smtClean="0">
                <a:effectLst/>
                <a:latin typeface="PTSansRegular"/>
                <a:ea typeface="Times New Roman" panose="02020603050405020304" pitchFamily="18" charset="0"/>
              </a:rPr>
              <a:t> </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Категория </a:t>
            </a:r>
            <a:r>
              <a:rPr lang="ru-RU" b="1" dirty="0" smtClean="0">
                <a:effectLst/>
                <a:latin typeface="PTSansRegular"/>
                <a:ea typeface="Times New Roman" panose="02020603050405020304" pitchFamily="18" charset="0"/>
              </a:rPr>
              <a:t>земель</a:t>
            </a:r>
            <a:r>
              <a:rPr lang="ru-RU" dirty="0" smtClean="0">
                <a:effectLst/>
                <a:latin typeface="PTSansRegular"/>
                <a:ea typeface="Times New Roman" panose="02020603050405020304" pitchFamily="18" charset="0"/>
              </a:rPr>
              <a:t>:</a:t>
            </a:r>
            <a:r>
              <a:rPr lang="ru-RU" dirty="0" smtClean="0">
                <a:effectLst/>
                <a:latin typeface="PTSansRegular"/>
                <a:ea typeface="Times New Roman" panose="02020603050405020304" pitchFamily="18" charset="0"/>
              </a:rPr>
              <a:t> Земли сельскохозяйственного </a:t>
            </a:r>
            <a:r>
              <a:rPr lang="ru-RU" dirty="0" smtClean="0">
                <a:effectLst/>
                <a:latin typeface="PTSansRegular"/>
                <a:ea typeface="Times New Roman" panose="02020603050405020304" pitchFamily="18" charset="0"/>
              </a:rPr>
              <a:t>назначения</a:t>
            </a:r>
          </a:p>
          <a:p>
            <a:pPr fontAlgn="base">
              <a:spcAft>
                <a:spcPts val="0"/>
              </a:spcAft>
            </a:pPr>
            <a:r>
              <a:rPr lang="ru-RU" b="1" dirty="0">
                <a:latin typeface="PTSansRegular"/>
                <a:ea typeface="Times New Roman" panose="02020603050405020304" pitchFamily="18" charset="0"/>
              </a:rPr>
              <a:t>Кадастровый номер</a:t>
            </a:r>
            <a:r>
              <a:rPr lang="ru-RU" dirty="0">
                <a:latin typeface="PTSansRegular"/>
                <a:ea typeface="Times New Roman" panose="02020603050405020304" pitchFamily="18" charset="0"/>
              </a:rPr>
              <a:t>: 37:22:020433:171</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Стоимость:</a:t>
            </a:r>
            <a:r>
              <a:rPr lang="ru-RU" dirty="0" smtClean="0">
                <a:effectLst/>
                <a:latin typeface="PTSansRegular"/>
                <a:ea typeface="Times New Roman" panose="02020603050405020304" pitchFamily="18" charset="0"/>
              </a:rPr>
              <a:t> Начальная цена: 198 900 руб.</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Площадь:</a:t>
            </a:r>
            <a:r>
              <a:rPr lang="ru-RU" dirty="0" smtClean="0">
                <a:effectLst/>
                <a:latin typeface="PTSansRegular"/>
                <a:ea typeface="Times New Roman" panose="02020603050405020304" pitchFamily="18" charset="0"/>
              </a:rPr>
              <a:t> 12,75 га</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endParaRPr lang="ru-RU" dirty="0" smtClean="0">
              <a:effectLst/>
              <a:latin typeface="Times New Roman" panose="02020603050405020304" pitchFamily="18" charset="0"/>
              <a:ea typeface="Times New Roman" panose="02020603050405020304" pitchFamily="18" charset="0"/>
            </a:endParaRPr>
          </a:p>
        </p:txBody>
      </p:sp>
      <p:pic>
        <p:nvPicPr>
          <p:cNvPr id="2051" name="Picture 3" descr="59566291740092567baa93a22cb6f24a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560" y="606871"/>
            <a:ext cx="5859439" cy="3241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18866" y="4534345"/>
            <a:ext cx="4930751" cy="1664558"/>
          </a:xfrm>
          <a:prstGeom prst="rect">
            <a:avLst/>
          </a:prstGeom>
        </p:spPr>
        <p:txBody>
          <a:bodyPr wrap="square">
            <a:spAutoFit/>
          </a:bodyPr>
          <a:lstStyle/>
          <a:p>
            <a:pPr>
              <a:lnSpc>
                <a:spcPct val="115000"/>
              </a:lnSpc>
              <a:spcAft>
                <a:spcPts val="1000"/>
              </a:spcAft>
            </a:pPr>
            <a:r>
              <a:rPr lang="ru-RU" b="1" dirty="0">
                <a:solidFill>
                  <a:srgbClr val="161616"/>
                </a:solidFill>
                <a:latin typeface="Times New Roman" panose="02020603050405020304" pitchFamily="18" charset="0"/>
                <a:ea typeface="Calibri" panose="020F0502020204030204" pitchFamily="34" charset="0"/>
                <a:cs typeface="Times New Roman" panose="02020603050405020304" pitchFamily="18" charset="0"/>
              </a:rPr>
              <a:t>Краткое описание </a:t>
            </a:r>
            <a:r>
              <a:rPr lang="ru-RU" b="1" dirty="0" smtClean="0">
                <a:solidFill>
                  <a:srgbClr val="161616"/>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161616"/>
                </a:solidFill>
                <a:effectLst/>
                <a:latin typeface="PTSansRegular"/>
                <a:ea typeface="Calibri" panose="020F0502020204030204" pitchFamily="34" charset="0"/>
                <a:cs typeface="Times New Roman" panose="02020603050405020304" pitchFamily="18" charset="0"/>
              </a:rPr>
              <a:t>Участок </a:t>
            </a:r>
            <a:r>
              <a:rPr lang="ru-RU" dirty="0" smtClean="0">
                <a:solidFill>
                  <a:srgbClr val="161616"/>
                </a:solidFill>
                <a:effectLst/>
                <a:latin typeface="PTSansRegular"/>
                <a:ea typeface="Calibri" panose="020F0502020204030204" pitchFamily="34" charset="0"/>
                <a:cs typeface="Times New Roman" panose="02020603050405020304" pitchFamily="18" charset="0"/>
              </a:rPr>
              <a:t>расположен ориентировочно в 170 км от г. Иваново, рядом с Горьковским водохранилищем, в 2 км от автомобильной дороги 24К-108, в 540 м на северо-запад от д. </a:t>
            </a:r>
            <a:r>
              <a:rPr lang="ru-RU" dirty="0" err="1" smtClean="0">
                <a:solidFill>
                  <a:srgbClr val="161616"/>
                </a:solidFill>
                <a:effectLst/>
                <a:latin typeface="PTSansRegular"/>
                <a:ea typeface="Calibri" panose="020F0502020204030204" pitchFamily="34" charset="0"/>
                <a:cs typeface="Times New Roman" panose="02020603050405020304" pitchFamily="18" charset="0"/>
              </a:rPr>
              <a:t>Посернятьево</a:t>
            </a:r>
            <a:r>
              <a:rPr lang="ru-RU" dirty="0" smtClean="0">
                <a:solidFill>
                  <a:srgbClr val="161616"/>
                </a:solidFill>
                <a:effectLst/>
                <a:latin typeface="PTSansRegular"/>
                <a:ea typeface="Calibri" panose="020F0502020204030204" pitchFamily="34"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300" y="4686300"/>
            <a:ext cx="2171700" cy="2171700"/>
          </a:xfrm>
          <a:prstGeom prst="rect">
            <a:avLst/>
          </a:prstGeom>
        </p:spPr>
      </p:pic>
      <p:sp>
        <p:nvSpPr>
          <p:cNvPr id="7" name="TextBox 6"/>
          <p:cNvSpPr txBox="1"/>
          <p:nvPr/>
        </p:nvSpPr>
        <p:spPr>
          <a:xfrm>
            <a:off x="9888449" y="4279574"/>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238918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694260" y="654702"/>
            <a:ext cx="5829370" cy="4185761"/>
          </a:xfrm>
          <a:prstGeom prst="rect">
            <a:avLst/>
          </a:prstGeom>
        </p:spPr>
        <p:txBody>
          <a:bodyPr wrap="square">
            <a:spAutoFit/>
          </a:bodyPr>
          <a:lstStyle/>
          <a:p>
            <a:pPr algn="ctr" fontAlgn="base">
              <a:spcAft>
                <a:spcPts val="0"/>
              </a:spcAft>
            </a:pPr>
            <a:r>
              <a:rPr lang="ru-RU" sz="2000" b="1" dirty="0" smtClean="0">
                <a:solidFill>
                  <a:srgbClr val="161616"/>
                </a:solidFill>
                <a:effectLst/>
                <a:latin typeface="CirceBold"/>
                <a:ea typeface="Times New Roman" panose="02020603050405020304" pitchFamily="18" charset="0"/>
              </a:rPr>
              <a:t>Земельный участок </a:t>
            </a:r>
            <a:r>
              <a:rPr lang="ru-RU" sz="2000" b="1" dirty="0" smtClean="0">
                <a:solidFill>
                  <a:srgbClr val="161616"/>
                </a:solidFill>
                <a:effectLst/>
                <a:latin typeface="CirceBold"/>
                <a:ea typeface="Times New Roman" panose="02020603050405020304" pitchFamily="18" charset="0"/>
              </a:rPr>
              <a:t> в </a:t>
            </a:r>
            <a:r>
              <a:rPr lang="ru-RU" sz="2000" b="1" dirty="0" smtClean="0">
                <a:solidFill>
                  <a:srgbClr val="161616"/>
                </a:solidFill>
                <a:effectLst/>
                <a:latin typeface="CirceBold"/>
                <a:ea typeface="Times New Roman" panose="02020603050405020304" pitchFamily="18" charset="0"/>
              </a:rPr>
              <a:t>районе </a:t>
            </a:r>
            <a:endParaRPr lang="ru-RU" sz="2000" b="1" dirty="0" smtClean="0">
              <a:solidFill>
                <a:srgbClr val="161616"/>
              </a:solidFill>
              <a:effectLst/>
              <a:latin typeface="CirceBold"/>
              <a:ea typeface="Times New Roman" panose="02020603050405020304" pitchFamily="18" charset="0"/>
            </a:endParaRPr>
          </a:p>
          <a:p>
            <a:pPr algn="ctr" fontAlgn="base">
              <a:spcAft>
                <a:spcPts val="0"/>
              </a:spcAft>
            </a:pPr>
            <a:r>
              <a:rPr lang="ru-RU" sz="2000" b="1" dirty="0" smtClean="0">
                <a:solidFill>
                  <a:srgbClr val="161616"/>
                </a:solidFill>
                <a:effectLst/>
                <a:latin typeface="CirceBold"/>
                <a:ea typeface="Times New Roman" panose="02020603050405020304" pitchFamily="18" charset="0"/>
              </a:rPr>
              <a:t>д</a:t>
            </a:r>
            <a:r>
              <a:rPr lang="ru-RU" sz="2000" b="1" dirty="0" smtClean="0">
                <a:solidFill>
                  <a:srgbClr val="161616"/>
                </a:solidFill>
                <a:effectLst/>
                <a:latin typeface="CirceBold"/>
                <a:ea typeface="Times New Roman" panose="02020603050405020304" pitchFamily="18" charset="0"/>
              </a:rPr>
              <a:t>. </a:t>
            </a:r>
            <a:r>
              <a:rPr lang="ru-RU" sz="2000" b="1" dirty="0" err="1" smtClean="0">
                <a:solidFill>
                  <a:srgbClr val="161616"/>
                </a:solidFill>
                <a:effectLst/>
                <a:latin typeface="CirceBold"/>
                <a:ea typeface="Times New Roman" panose="02020603050405020304" pitchFamily="18" charset="0"/>
              </a:rPr>
              <a:t>Щекотиха</a:t>
            </a:r>
            <a:endParaRPr lang="ru-RU" sz="2000" b="1" dirty="0" smtClean="0">
              <a:solidFill>
                <a:srgbClr val="161616"/>
              </a:solidFill>
              <a:effectLst/>
              <a:latin typeface="CirceBold"/>
              <a:ea typeface="Times New Roman" panose="02020603050405020304" pitchFamily="18" charset="0"/>
            </a:endParaRPr>
          </a:p>
          <a:p>
            <a:pPr algn="ctr" fontAlgn="base">
              <a:spcAft>
                <a:spcPts val="0"/>
              </a:spcAft>
            </a:pPr>
            <a:endParaRPr lang="ru-RU" sz="2400" b="1"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Тип:</a:t>
            </a:r>
            <a:r>
              <a:rPr lang="ru-RU" dirty="0" smtClean="0">
                <a:effectLst/>
                <a:latin typeface="PTSansRegular"/>
                <a:ea typeface="Times New Roman" panose="02020603050405020304" pitchFamily="18" charset="0"/>
              </a:rPr>
              <a:t> Зеленая</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Расположение:</a:t>
            </a:r>
            <a:r>
              <a:rPr lang="ru-RU" dirty="0" smtClean="0">
                <a:effectLst/>
                <a:latin typeface="PTSansRegular"/>
                <a:ea typeface="Times New Roman" panose="02020603050405020304" pitchFamily="18" charset="0"/>
              </a:rPr>
              <a:t> Ивановская область, Юрьевецкий район, 1200 м </a:t>
            </a:r>
            <a:r>
              <a:rPr lang="ru-RU" dirty="0" smtClean="0">
                <a:effectLst/>
                <a:latin typeface="PTSansRegular"/>
                <a:ea typeface="Times New Roman" panose="02020603050405020304" pitchFamily="18" charset="0"/>
              </a:rPr>
              <a:t>западнее</a:t>
            </a:r>
          </a:p>
          <a:p>
            <a:pPr fontAlgn="base">
              <a:spcAft>
                <a:spcPts val="0"/>
              </a:spcAft>
            </a:pPr>
            <a:r>
              <a:rPr lang="ru-RU" dirty="0" smtClean="0">
                <a:effectLst/>
                <a:latin typeface="PTSansRegular"/>
                <a:ea typeface="Times New Roman" panose="02020603050405020304" pitchFamily="18" charset="0"/>
              </a:rPr>
              <a:t>д</a:t>
            </a:r>
            <a:r>
              <a:rPr lang="ru-RU" dirty="0" smtClean="0">
                <a:effectLst/>
                <a:latin typeface="PTSansRegular"/>
                <a:ea typeface="Times New Roman" panose="02020603050405020304" pitchFamily="18" charset="0"/>
              </a:rPr>
              <a:t>. </a:t>
            </a:r>
            <a:r>
              <a:rPr lang="ru-RU" dirty="0" err="1" smtClean="0">
                <a:effectLst/>
                <a:latin typeface="PTSansRegular"/>
                <a:ea typeface="Times New Roman" panose="02020603050405020304" pitchFamily="18" charset="0"/>
              </a:rPr>
              <a:t>Щекотиха</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Категория </a:t>
            </a:r>
            <a:r>
              <a:rPr lang="ru-RU" b="1" dirty="0" smtClean="0">
                <a:effectLst/>
                <a:latin typeface="PTSansRegular"/>
                <a:ea typeface="Times New Roman" panose="02020603050405020304" pitchFamily="18" charset="0"/>
              </a:rPr>
              <a:t>земель:</a:t>
            </a:r>
            <a:r>
              <a:rPr lang="ru-RU" dirty="0" smtClean="0">
                <a:effectLst/>
                <a:latin typeface="PTSansRegular"/>
                <a:ea typeface="Times New Roman" panose="02020603050405020304" pitchFamily="18" charset="0"/>
              </a:rPr>
              <a:t> земли сельскохозяйственного назначения</a:t>
            </a:r>
            <a:endParaRPr lang="ru-RU" sz="2000" dirty="0" smtClean="0">
              <a:effectLst/>
              <a:latin typeface="Times New Roman" panose="02020603050405020304" pitchFamily="18" charset="0"/>
              <a:ea typeface="Times New Roman" panose="02020603050405020304" pitchFamily="18" charset="0"/>
            </a:endParaRPr>
          </a:p>
          <a:p>
            <a:pPr fontAlgn="base">
              <a:spcAft>
                <a:spcPts val="0"/>
              </a:spcAft>
            </a:pPr>
            <a:r>
              <a:rPr lang="ru-RU" b="1" dirty="0" smtClean="0">
                <a:effectLst/>
                <a:latin typeface="PTSansRegular"/>
                <a:ea typeface="Times New Roman" panose="02020603050405020304" pitchFamily="18" charset="0"/>
              </a:rPr>
              <a:t>Кадастровый </a:t>
            </a:r>
            <a:r>
              <a:rPr lang="ru-RU" b="1" dirty="0" smtClean="0">
                <a:latin typeface="PTSansRegular"/>
                <a:ea typeface="Times New Roman" panose="02020603050405020304" pitchFamily="18" charset="0"/>
              </a:rPr>
              <a:t>н</a:t>
            </a:r>
            <a:r>
              <a:rPr lang="ru-RU" b="1" dirty="0" smtClean="0">
                <a:effectLst/>
                <a:latin typeface="PTSansRegular"/>
                <a:ea typeface="Times New Roman" panose="02020603050405020304" pitchFamily="18" charset="0"/>
              </a:rPr>
              <a:t>омер:</a:t>
            </a:r>
            <a:r>
              <a:rPr lang="ru-RU" dirty="0" smtClean="0">
                <a:effectLst/>
                <a:latin typeface="PTSansRegular"/>
                <a:ea typeface="Times New Roman" panose="02020603050405020304" pitchFamily="18" charset="0"/>
              </a:rPr>
              <a:t> </a:t>
            </a:r>
            <a:r>
              <a:rPr lang="ru-RU" dirty="0" smtClean="0">
                <a:latin typeface="PTSansRegular"/>
                <a:ea typeface="Times New Roman" panose="02020603050405020304" pitchFamily="18" charset="0"/>
              </a:rPr>
              <a:t>37:22:020329:249</a:t>
            </a:r>
          </a:p>
          <a:p>
            <a:pPr fontAlgn="base">
              <a:spcAft>
                <a:spcPts val="0"/>
              </a:spcAft>
            </a:pPr>
            <a:r>
              <a:rPr lang="ru-RU" b="1" dirty="0" smtClean="0">
                <a:latin typeface="PTSansRegular"/>
                <a:ea typeface="Times New Roman" panose="02020603050405020304" pitchFamily="18" charset="0"/>
              </a:rPr>
              <a:t>Стоимость:</a:t>
            </a:r>
            <a:r>
              <a:rPr lang="ru-RU" b="1" dirty="0" smtClean="0">
                <a:effectLst/>
                <a:latin typeface="PTSansRegular"/>
                <a:ea typeface="Times New Roman" panose="02020603050405020304" pitchFamily="18" charset="0"/>
              </a:rPr>
              <a:t> </a:t>
            </a:r>
            <a:r>
              <a:rPr lang="ru-RU" dirty="0" smtClean="0">
                <a:effectLst/>
                <a:latin typeface="PTSansRegular"/>
                <a:ea typeface="Times New Roman" panose="02020603050405020304" pitchFamily="18" charset="0"/>
              </a:rPr>
              <a:t>1 035 379 руб.</a:t>
            </a:r>
          </a:p>
          <a:p>
            <a:pPr fontAlgn="base">
              <a:spcAft>
                <a:spcPts val="0"/>
              </a:spcAft>
            </a:pPr>
            <a:r>
              <a:rPr lang="ru-RU" b="1" dirty="0" smtClean="0">
                <a:effectLst/>
                <a:latin typeface="PTSansRegular"/>
                <a:ea typeface="Times New Roman" panose="02020603050405020304" pitchFamily="18" charset="0"/>
              </a:rPr>
              <a:t>Площадь:</a:t>
            </a:r>
            <a:r>
              <a:rPr lang="ru-RU" dirty="0" smtClean="0">
                <a:effectLst/>
                <a:latin typeface="PTSansRegular"/>
                <a:ea typeface="Times New Roman" panose="02020603050405020304" pitchFamily="18" charset="0"/>
              </a:rPr>
              <a:t> </a:t>
            </a:r>
            <a:r>
              <a:rPr lang="ru-RU" dirty="0" smtClean="0">
                <a:effectLst/>
                <a:latin typeface="PTSansRegular"/>
                <a:ea typeface="Times New Roman" panose="02020603050405020304" pitchFamily="18" charset="0"/>
              </a:rPr>
              <a:t>90,6 Га</a:t>
            </a:r>
          </a:p>
          <a:p>
            <a:pPr fontAlgn="base">
              <a:spcAft>
                <a:spcPts val="0"/>
              </a:spcAft>
            </a:pPr>
            <a:r>
              <a:rPr lang="ru-RU" sz="2000" dirty="0" smtClean="0">
                <a:latin typeface="PTSansRegular"/>
                <a:ea typeface="Times New Roman" panose="02020603050405020304" pitchFamily="18" charset="0"/>
              </a:rPr>
              <a:t>Инженерные коммуникации: </a:t>
            </a:r>
            <a:r>
              <a:rPr lang="ru-RU" dirty="0" smtClean="0">
                <a:latin typeface="PTSansRegular"/>
                <a:ea typeface="Times New Roman" panose="02020603050405020304" pitchFamily="18" charset="0"/>
              </a:rPr>
              <a:t>Есть возможность подключения.</a:t>
            </a:r>
            <a:endParaRPr lang="ru-RU" dirty="0" smtClean="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700" y="4838700"/>
            <a:ext cx="2019300" cy="20193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379" y="654702"/>
            <a:ext cx="5968621" cy="4033872"/>
          </a:xfrm>
          <a:prstGeom prst="rect">
            <a:avLst/>
          </a:prstGeom>
          <a:ln>
            <a:noFill/>
          </a:ln>
          <a:effectLst>
            <a:softEdge rad="112500"/>
          </a:effectLst>
        </p:spPr>
      </p:pic>
      <p:sp>
        <p:nvSpPr>
          <p:cNvPr id="7" name="TextBox 6"/>
          <p:cNvSpPr txBox="1"/>
          <p:nvPr/>
        </p:nvSpPr>
        <p:spPr>
          <a:xfrm>
            <a:off x="9844585" y="4578971"/>
            <a:ext cx="2347415" cy="369332"/>
          </a:xfrm>
          <a:prstGeom prst="rect">
            <a:avLst/>
          </a:prstGeom>
          <a:noFill/>
        </p:spPr>
        <p:txBody>
          <a:bodyPr wrap="square" rtlCol="0">
            <a:spAutoFit/>
          </a:bodyPr>
          <a:lstStyle/>
          <a:p>
            <a:r>
              <a:rPr lang="en-US" dirty="0" smtClean="0"/>
              <a:t>QR </a:t>
            </a:r>
            <a:r>
              <a:rPr lang="ru-RU" dirty="0" smtClean="0"/>
              <a:t>код для перехода.</a:t>
            </a:r>
            <a:endParaRPr lang="ru-RU" dirty="0"/>
          </a:p>
        </p:txBody>
      </p:sp>
    </p:spTree>
    <p:extLst>
      <p:ext uri="{BB962C8B-B14F-4D97-AF65-F5344CB8AC3E}">
        <p14:creationId xmlns:p14="http://schemas.microsoft.com/office/powerpoint/2010/main" val="1344213159"/>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633</TotalTime>
  <Words>764</Words>
  <Application>Microsoft Office PowerPoint</Application>
  <PresentationFormat>Широкоэкранный</PresentationFormat>
  <Paragraphs>208</Paragraphs>
  <Slides>19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Calibri</vt:lpstr>
      <vt:lpstr>Calibri Light</vt:lpstr>
      <vt:lpstr>CirceBold</vt:lpstr>
      <vt:lpstr>PTSansRegular</vt:lpstr>
      <vt:lpstr>Times New Roman</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Сергей</cp:lastModifiedBy>
  <cp:revision>32</cp:revision>
  <dcterms:created xsi:type="dcterms:W3CDTF">2020-09-10T09:11:06Z</dcterms:created>
  <dcterms:modified xsi:type="dcterms:W3CDTF">2020-09-17T20:08:42Z</dcterms:modified>
</cp:coreProperties>
</file>