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4343" autoAdjust="0"/>
  </p:normalViewPr>
  <p:slideViewPr>
    <p:cSldViewPr snapToGrid="0">
      <p:cViewPr>
        <p:scale>
          <a:sx n="70" d="100"/>
          <a:sy n="70" d="100"/>
        </p:scale>
        <p:origin x="-930" y="-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43545161648701"/>
          <c:y val="6.099029932346698E-2"/>
          <c:w val="0.38016192645261637"/>
          <c:h val="0.600255673346236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-9.9850016664804241E-4"/>
                  <c:y val="-2.28304311216882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80-44CE-A515-72BD8C74E63E}"/>
                </c:ext>
              </c:extLst>
            </c:dLbl>
            <c:dLbl>
              <c:idx val="1"/>
              <c:layout>
                <c:manualLayout>
                  <c:x val="8.0599840758434245E-3"/>
                  <c:y val="5.466497874505172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80-44CE-A515-72BD8C74E63E}"/>
                </c:ext>
              </c:extLst>
            </c:dLbl>
            <c:dLbl>
              <c:idx val="2"/>
              <c:layout>
                <c:manualLayout>
                  <c:x val="2.9394882050142578E-3"/>
                  <c:y val="-4.6416626222817343E-3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80-44CE-A515-72BD8C74E63E}"/>
                </c:ext>
              </c:extLst>
            </c:dLbl>
            <c:dLbl>
              <c:idx val="4"/>
              <c:layout>
                <c:manualLayout>
                  <c:x val="5.8789764100285174E-3"/>
                  <c:y val="-9.031891193376153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80-44CE-A515-72BD8C74E63E}"/>
                </c:ext>
              </c:extLst>
            </c:dLbl>
            <c:dLbl>
              <c:idx val="5"/>
              <c:layout>
                <c:manualLayout>
                  <c:x val="8.8184646150428342E-3"/>
                  <c:y val="4.2900638667775694E-2"/>
                </c:manualLayout>
              </c:layout>
              <c:numFmt formatCode="0.0%" sourceLinked="0"/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80-44CE-A515-72BD8C74E63E}"/>
                </c:ext>
              </c:extLst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80-44CE-A515-72BD8C74E6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Строительство</c:v>
                </c:pt>
                <c:pt idx="1">
                  <c:v> АПК</c:v>
                </c:pt>
                <c:pt idx="2">
                  <c:v> Другое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0.46800000000000003</c:v>
                </c:pt>
                <c:pt idx="1">
                  <c:v>0.30399999999999999</c:v>
                </c:pt>
                <c:pt idx="2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80-44CE-A515-72BD8C74E6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4.582569529311558E-2"/>
          <c:y val="6.8388600097065239E-2"/>
          <c:w val="0.36387160685849718"/>
          <c:h val="0.43408334746431682"/>
        </c:manualLayout>
      </c:layout>
      <c:overlay val="0"/>
      <c:txPr>
        <a:bodyPr/>
        <a:lstStyle/>
        <a:p>
          <a:pPr>
            <a:lnSpc>
              <a:spcPct val="100000"/>
            </a:lnSpc>
            <a:defRPr sz="105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61494078208705"/>
          <c:y val="7.414857001505451E-2"/>
          <c:w val="0.21957671836311524"/>
          <c:h val="0.740008078028342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5.1092437745785594E-4"/>
                  <c:y val="-1.51522940247713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F3-47FA-88FA-A74F309BFFCD}"/>
                </c:ext>
              </c:extLst>
            </c:dLbl>
            <c:dLbl>
              <c:idx val="1"/>
              <c:layout>
                <c:manualLayout>
                  <c:x val="2.022136615788202E-3"/>
                  <c:y val="5.466390184229202E-3"/>
                </c:manualLayout>
              </c:layout>
              <c:numFmt formatCode="0.0%" sourceLinked="0"/>
              <c:spPr>
                <a:solidFill>
                  <a:schemeClr val="accent2"/>
                </a:solidFill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F3-47FA-88FA-A74F309BFFCD}"/>
                </c:ext>
              </c:extLst>
            </c:dLbl>
            <c:dLbl>
              <c:idx val="2"/>
              <c:layout>
                <c:manualLayout>
                  <c:x val="7.0442193293415098E-3"/>
                  <c:y val="4.7386332671759561E-2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F3-47FA-88FA-A74F309BFFCD}"/>
                </c:ext>
              </c:extLst>
            </c:dLbl>
            <c:dLbl>
              <c:idx val="3"/>
              <c:layout>
                <c:manualLayout>
                  <c:x val="2.9659991582076475E-3"/>
                  <c:y val="1.290551992161607E-3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F3-47FA-88FA-A74F309BFFCD}"/>
                </c:ext>
              </c:extLst>
            </c:dLbl>
            <c:dLbl>
              <c:idx val="4"/>
              <c:layout>
                <c:manualLayout>
                  <c:x val="2.9394882050142578E-3"/>
                  <c:y val="-3.2238377022436142E-2"/>
                </c:manualLayout>
              </c:layout>
              <c:numFmt formatCode="0.0%" sourceLinked="0"/>
              <c:spPr>
                <a:solidFill>
                  <a:schemeClr val="accent5"/>
                </a:solidFill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3-47FA-88FA-A74F309BFFCD}"/>
                </c:ext>
              </c:extLst>
            </c:dLbl>
            <c:dLbl>
              <c:idx val="5"/>
              <c:layout>
                <c:manualLayout>
                  <c:x val="8.8184646150428186E-3"/>
                  <c:y val="4.2900638667775694E-2"/>
                </c:manualLayout>
              </c:layout>
              <c:numFmt formatCode="0.0%" sourceLinked="0"/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3-47FA-88FA-A74F309BFFCD}"/>
                </c:ext>
              </c:extLst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3-47FA-88FA-A74F309BFF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Азиатско-Тихоокеанский
регион</c:v>
                </c:pt>
                <c:pt idx="1">
                  <c:v>Европа</c:v>
                </c:pt>
                <c:pt idx="2">
                  <c:v>Северная Америка</c:v>
                </c:pt>
                <c:pt idx="3">
                  <c:v>Латинская Америка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0.27300000000000002</c:v>
                </c:pt>
                <c:pt idx="2">
                  <c:v>0.21299999999999999</c:v>
                </c:pt>
                <c:pt idx="3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F3-47FA-88FA-A74F309BFF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1.2220095441361822E-2"/>
          <c:y val="0.13202976888722262"/>
          <c:w val="0.33479400744768328"/>
          <c:h val="0.70075504441949321"/>
        </c:manualLayout>
      </c:layout>
      <c:overlay val="0"/>
      <c:txPr>
        <a:bodyPr/>
        <a:lstStyle/>
        <a:p>
          <a:pPr>
            <a:defRPr sz="1400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20457629089996E-3"/>
          <c:y val="0.30947160326670869"/>
          <c:w val="0.99132795423709097"/>
          <c:h val="0.5686572831273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7.23</c:v>
                </c:pt>
                <c:pt idx="1">
                  <c:v>7.43</c:v>
                </c:pt>
                <c:pt idx="2">
                  <c:v>7.65</c:v>
                </c:pt>
                <c:pt idx="3">
                  <c:v>7.89</c:v>
                </c:pt>
                <c:pt idx="4">
                  <c:v>8.16</c:v>
                </c:pt>
                <c:pt idx="5">
                  <c:v>8.4600000000000009</c:v>
                </c:pt>
                <c:pt idx="6">
                  <c:v>8.84</c:v>
                </c:pt>
                <c:pt idx="7">
                  <c:v>9.27</c:v>
                </c:pt>
                <c:pt idx="8">
                  <c:v>9.77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2-45B4-9B4A-601459F56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895808"/>
        <c:axId val="129924480"/>
      </c:barChart>
      <c:catAx>
        <c:axId val="1298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1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924480"/>
        <c:crosses val="autoZero"/>
        <c:auto val="1"/>
        <c:lblAlgn val="ctr"/>
        <c:lblOffset val="100"/>
        <c:noMultiLvlLbl val="0"/>
      </c:catAx>
      <c:valAx>
        <c:axId val="129924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9895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43545161648701"/>
          <c:y val="6.3854747133359438E-2"/>
          <c:w val="0.39191987927267341"/>
          <c:h val="0.618820862009484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>
              <a:solidFill>
                <a:schemeClr val="tx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28575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F4A-4A57-A571-7812A4E6675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8575">
                <a:solidFill>
                  <a:schemeClr val="tx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F4A-4A57-A571-7812A4E66756}"/>
              </c:ext>
            </c:extLst>
          </c:dPt>
          <c:dLbls>
            <c:dLbl>
              <c:idx val="0"/>
              <c:layout>
                <c:manualLayout>
                  <c:x val="1.6638429063437397E-2"/>
                  <c:y val="2.35825405364316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4A-4A57-A571-7812A4E66756}"/>
                </c:ext>
              </c:extLst>
            </c:dLbl>
            <c:dLbl>
              <c:idx val="1"/>
              <c:layout>
                <c:manualLayout>
                  <c:x val="2.1810076658149119E-3"/>
                  <c:y val="1.47490922061291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4A-4A57-A571-7812A4E66756}"/>
                </c:ext>
              </c:extLst>
            </c:dLbl>
            <c:dLbl>
              <c:idx val="2"/>
              <c:layout>
                <c:manualLayout>
                  <c:x val="0"/>
                  <c:y val="-9.282959788093720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4A-4A57-A571-7812A4E66756}"/>
                </c:ext>
              </c:extLst>
            </c:dLbl>
            <c:dLbl>
              <c:idx val="3"/>
              <c:layout>
                <c:manualLayout>
                  <c:x val="2.0576301707217609E-2"/>
                  <c:y val="1.2535156912381342E-4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456088212420822E-2"/>
                      <c:h val="6.7298808904273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F4A-4A57-A571-7812A4E66756}"/>
                </c:ext>
              </c:extLst>
            </c:dLbl>
            <c:dLbl>
              <c:idx val="4"/>
              <c:layout>
                <c:manualLayout>
                  <c:x val="5.8789764100285174E-3"/>
                  <c:y val="-9.031891193376157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4A-4A57-A571-7812A4E66756}"/>
                </c:ext>
              </c:extLst>
            </c:dLbl>
            <c:dLbl>
              <c:idx val="5"/>
              <c:layout>
                <c:manualLayout>
                  <c:x val="8.8184646150428307E-3"/>
                  <c:y val="4.2900638667775694E-2"/>
                </c:manualLayout>
              </c:layout>
              <c:spPr>
                <a:noFill/>
                <a:ln w="19050"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effectLst/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4A-4A57-A571-7812A4E66756}"/>
                </c:ext>
              </c:extLst>
            </c:dLbl>
            <c:dLbl>
              <c:idx val="6"/>
              <c:layout>
                <c:manualLayout>
                  <c:x val="5.8789764100285182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4A-4A57-A571-7812A4E66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 Россия  </c:v>
                </c:pt>
                <c:pt idx="1">
                  <c:v> Великобритания</c:v>
                </c:pt>
                <c:pt idx="2">
                  <c:v> Франция  </c:v>
                </c:pt>
                <c:pt idx="3">
                  <c:v> Германия  </c:v>
                </c:pt>
                <c:pt idx="4">
                  <c:v> другие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0.249</c:v>
                </c:pt>
                <c:pt idx="1">
                  <c:v>0.1</c:v>
                </c:pt>
                <c:pt idx="2">
                  <c:v>0.129</c:v>
                </c:pt>
                <c:pt idx="3">
                  <c:v>0.191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4A-4A57-A571-7812A4E667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4.582569529311558E-2"/>
          <c:y val="0.1148015717551851"/>
          <c:w val="0.36681109506351145"/>
          <c:h val="0.60581134259936031"/>
        </c:manualLayout>
      </c:layout>
      <c:overlay val="0"/>
      <c:txPr>
        <a:bodyPr/>
        <a:lstStyle/>
        <a:p>
          <a:pPr>
            <a:lnSpc>
              <a:spcPct val="100000"/>
            </a:lnSpc>
            <a:defRPr sz="1000" b="1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63-4AFB-B06B-B72384E516C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63-4AFB-B06B-B72384E516C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63-4AFB-B06B-B72384E516C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3-4AFB-B06B-B72384E516C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другие</c:v>
                </c:pt>
                <c:pt idx="1">
                  <c:v>Франция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Россия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2.7E-2</c:v>
                </c:pt>
                <c:pt idx="1">
                  <c:v>1.9E-2</c:v>
                </c:pt>
                <c:pt idx="2">
                  <c:v>2.5000000000000001E-2</c:v>
                </c:pt>
                <c:pt idx="3">
                  <c:v>2.5999999999999999E-2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3-4AFB-B06B-B72384E51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975272"/>
        <c:axId val="488971664"/>
      </c:barChart>
      <c:catAx>
        <c:axId val="488975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8971664"/>
        <c:crosses val="autoZero"/>
        <c:auto val="1"/>
        <c:lblAlgn val="ctr"/>
        <c:lblOffset val="100"/>
        <c:noMultiLvlLbl val="0"/>
      </c:catAx>
      <c:valAx>
        <c:axId val="4889716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8897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62925858479553E-3"/>
          <c:y val="0.20924562229738405"/>
          <c:w val="0.99076370741415209"/>
          <c:h val="0.647908014727918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490</c:v>
                </c:pt>
                <c:pt idx="1">
                  <c:v>500</c:v>
                </c:pt>
                <c:pt idx="2">
                  <c:v>520</c:v>
                </c:pt>
                <c:pt idx="3">
                  <c:v>540</c:v>
                </c:pt>
                <c:pt idx="4">
                  <c:v>550</c:v>
                </c:pt>
                <c:pt idx="5">
                  <c:v>580</c:v>
                </c:pt>
                <c:pt idx="6">
                  <c:v>600</c:v>
                </c:pt>
                <c:pt idx="7">
                  <c:v>630</c:v>
                </c:pt>
                <c:pt idx="8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8-4CB5-ADCA-A1DD72B7E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366144"/>
        <c:axId val="114894720"/>
      </c:barChart>
      <c:catAx>
        <c:axId val="1133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accent2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894720"/>
        <c:crosses val="autoZero"/>
        <c:auto val="1"/>
        <c:lblAlgn val="ctr"/>
        <c:lblOffset val="100"/>
        <c:noMultiLvlLbl val="0"/>
      </c:catAx>
      <c:valAx>
        <c:axId val="114894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33661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3F50B-46EA-4D5E-9100-FE052C7D5E99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5062C-E611-4CAB-A8AF-B928A8A26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2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8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E885A-6369-442F-BB93-00D1616DB0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4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D6698-8A8A-4FD3-912A-FF7B3BC78A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9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8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0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2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6" y="1538290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5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2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3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3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7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4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9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7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0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9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7EF1E-19E2-4BA2-B79D-5D32D61ACA1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FC6C-5B3A-414E-AA37-C3DB852AD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7768" y="2708920"/>
            <a:ext cx="5904656" cy="1584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752184" y="4365104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3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ИВАНОВО  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32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07768" y="2708920"/>
            <a:ext cx="5904656" cy="158417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ИНВЕСТИЦИОННОЕ ПРЕДЛОЖЕНИЕ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ru-RU" sz="22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ПРОЕКТ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ПРОИЗВОДСТВО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МИНИ-ЭКСКАВАТОРОВ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”</a:t>
            </a:r>
            <a:endParaRPr lang="ru-RU" sz="22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135560" y="332656"/>
            <a:ext cx="468052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2135560" y="352600"/>
            <a:ext cx="468052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РОССИЙСКОГО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7"/>
          <p:cNvSpPr txBox="1"/>
          <p:nvPr/>
        </p:nvSpPr>
        <p:spPr>
          <a:xfrm>
            <a:off x="2135560" y="1094072"/>
            <a:ext cx="5737579" cy="504245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Российский рынок мини экваторов является крупнейшим в Европе и растет опережающими темпами</a:t>
            </a:r>
          </a:p>
        </p:txBody>
      </p:sp>
      <p:sp>
        <p:nvSpPr>
          <p:cNvPr id="21" name="object 24"/>
          <p:cNvSpPr txBox="1"/>
          <p:nvPr/>
        </p:nvSpPr>
        <p:spPr>
          <a:xfrm>
            <a:off x="2135560" y="1738431"/>
            <a:ext cx="3888432" cy="319017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европейского рынка мини экскаваторов, </a:t>
            </a:r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</a:t>
            </a:r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sz="1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073861241"/>
              </p:ext>
            </p:extLst>
          </p:nvPr>
        </p:nvGraphicFramePr>
        <p:xfrm>
          <a:off x="1919536" y="1851876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object 24"/>
          <p:cNvSpPr txBox="1"/>
          <p:nvPr/>
        </p:nvSpPr>
        <p:spPr>
          <a:xfrm>
            <a:off x="6384032" y="1756589"/>
            <a:ext cx="3960440" cy="319017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темп роста ключевых европейских рынков мини экскаваторов, %, (2017-2019)</a:t>
            </a:r>
            <a:endParaRPr sz="1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63553" y="4406542"/>
            <a:ext cx="8280921" cy="2243024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2855640" y="4650854"/>
            <a:ext cx="6696744" cy="720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858541" y="4578847"/>
            <a:ext cx="669508" cy="269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17"/>
          <p:cNvSpPr txBox="1"/>
          <p:nvPr/>
        </p:nvSpPr>
        <p:spPr>
          <a:xfrm>
            <a:off x="5951984" y="4626073"/>
            <a:ext cx="504056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10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0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4,1%</a:t>
            </a:r>
            <a:endParaRPr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2063552" y="4176514"/>
            <a:ext cx="8280920" cy="165129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1000" b="1" i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рынок </a:t>
            </a:r>
            <a:r>
              <a:rPr lang="ru-RU" sz="1000" b="1" i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 </a:t>
            </a:r>
            <a:r>
              <a:rPr lang="ru-RU" sz="1000" b="1" i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экскаваторов, </a:t>
            </a:r>
            <a:r>
              <a:rPr lang="ru-RU" sz="1000" b="1" i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2017-2025 (млн. </a:t>
            </a:r>
            <a:r>
              <a:rPr lang="ru-RU" sz="1000" b="1" i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ru-RU" sz="1000" b="1" i="1" spc="2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США)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2135560" y="740388"/>
            <a:ext cx="5472608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Рыночный сегмент мини экскаваторов является перспективным по причине наличия большого рынка в России и высокой динамики роста</a:t>
            </a:r>
            <a:endParaRPr lang="ru-RU" sz="1000" b="1" spc="-4" dirty="0">
              <a:solidFill>
                <a:schemeClr val="accent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9844726"/>
              </p:ext>
            </p:extLst>
          </p:nvPr>
        </p:nvGraphicFramePr>
        <p:xfrm>
          <a:off x="6240016" y="1990354"/>
          <a:ext cx="4104457" cy="200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622641736"/>
              </p:ext>
            </p:extLst>
          </p:nvPr>
        </p:nvGraphicFramePr>
        <p:xfrm>
          <a:off x="1991544" y="4708998"/>
          <a:ext cx="8352928" cy="186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38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5BBE6-C206-43E6-8FF9-EEF5F89133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3071664" y="6237312"/>
            <a:ext cx="6408712" cy="52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FDC6F-E0F1-49D3-9320-F32EF8A189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64" y="288032"/>
            <a:ext cx="6660232" cy="1268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799F29-9D0E-4C49-B7FB-E694143BF0DE}"/>
              </a:ext>
            </a:extLst>
          </p:cNvPr>
          <p:cNvSpPr txBox="1"/>
          <p:nvPr/>
        </p:nvSpPr>
        <p:spPr>
          <a:xfrm>
            <a:off x="6528048" y="4543960"/>
            <a:ext cx="3888432" cy="147732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Директор по привлечению инвестиций </a:t>
            </a: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АНО «АИ ИО»</a:t>
            </a:r>
          </a:p>
          <a:p>
            <a:pPr algn="ctr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Туманова Юлия Евгеньевна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tumanova@aaiir.ru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+7 980 667 17 74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1520F1-7745-4BFC-8E5F-FBA2EEC6BEBC}"/>
              </a:ext>
            </a:extLst>
          </p:cNvPr>
          <p:cNvSpPr/>
          <p:nvPr/>
        </p:nvSpPr>
        <p:spPr>
          <a:xfrm>
            <a:off x="2705554" y="1857014"/>
            <a:ext cx="36064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Заключим соглашение о сопровождении вашего проекта, закрепим персонального менеджера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площадку со всеми подведенными коммуникациями под ваши требования с учетом всех пожеланий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Подберем эффективную схему финансирования, получения государственной поддержки, льготного кредитования и лизинга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Поможем наладить взаимодействие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органами местной власти и окажем содействие в снижении административных барьеров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D3F3BF-0677-44BB-B939-8BEEFB6D4A36}"/>
              </a:ext>
            </a:extLst>
          </p:cNvPr>
          <p:cNvSpPr/>
          <p:nvPr/>
        </p:nvSpPr>
        <p:spPr>
          <a:xfrm>
            <a:off x="1919537" y="1177588"/>
            <a:ext cx="4438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предлагаем сопровождение инвестиционного проекта нашей командой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одного окна: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7D08BFA-8613-49D9-BB06-5B160F8EE713}"/>
              </a:ext>
            </a:extLst>
          </p:cNvPr>
          <p:cNvCxnSpPr>
            <a:cxnSpLocks/>
          </p:cNvCxnSpPr>
          <p:nvPr/>
        </p:nvCxnSpPr>
        <p:spPr>
          <a:xfrm>
            <a:off x="6240016" y="1844824"/>
            <a:ext cx="0" cy="4176464"/>
          </a:xfrm>
          <a:prstGeom prst="line">
            <a:avLst/>
          </a:prstGeom>
          <a:ln w="38100">
            <a:solidFill>
              <a:srgbClr val="C0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6384032" y="1918280"/>
            <a:ext cx="4176464" cy="244682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знаем, как сделать путь реализации вашего инвестиционного </a:t>
            </a:r>
            <a:b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в регионе быстрым и комфортным!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EA44405-804A-48F3-A9B9-8824A1BD082A}"/>
              </a:ext>
            </a:extLst>
          </p:cNvPr>
          <p:cNvSpPr/>
          <p:nvPr/>
        </p:nvSpPr>
        <p:spPr>
          <a:xfrm>
            <a:off x="2085140" y="1640990"/>
            <a:ext cx="5544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1234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35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7"/>
          <p:cNvSpPr txBox="1"/>
          <p:nvPr/>
        </p:nvSpPr>
        <p:spPr>
          <a:xfrm>
            <a:off x="2135560" y="352600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8360" y="682492"/>
            <a:ext cx="83637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0000"/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производства </a:t>
            </a:r>
            <a:endParaRPr lang="ru-RU" sz="28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SzPct val="110000"/>
              <a:tabLst>
                <a:tab pos="0" algn="l"/>
              </a:tabLst>
            </a:pP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мини-экскаваторов (мощность менее 120 </a:t>
            </a:r>
            <a:r>
              <a:rPr lang="ru-RU" sz="2800" b="1" u="sng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 грузоподъемность до 10т.)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568" y="3471422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2"/>
              </a:spcBef>
              <a:buSzPct val="110000"/>
              <a:buFont typeface="+mj-lt"/>
              <a:buAutoNum type="arabicPeriod" startAt="2"/>
              <a:tabLst>
                <a:tab pos="0" algn="l"/>
              </a:tabLst>
            </a:pP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Параметры проекта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125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Объем производства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250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шт.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Рабочие места (рабочие специальности)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5560" y="332656"/>
            <a:ext cx="3240360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7"/>
          <p:cNvSpPr txBox="1"/>
          <p:nvPr/>
        </p:nvSpPr>
        <p:spPr>
          <a:xfrm>
            <a:off x="2135560" y="352600"/>
            <a:ext cx="3240360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 ПРОЕКТА</a:t>
            </a:r>
          </a:p>
        </p:txBody>
      </p: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2135560" y="771813"/>
            <a:ext cx="5472608" cy="676038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продуктовой линейки мини-экскаваторов и перечень ключевых комплектующих, производимых в Ивановской области </a:t>
            </a:r>
            <a:endParaRPr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10"/>
          <p:cNvSpPr txBox="1"/>
          <p:nvPr/>
        </p:nvSpPr>
        <p:spPr>
          <a:xfrm>
            <a:off x="1961260" y="1511804"/>
            <a:ext cx="4486572" cy="285695"/>
          </a:xfrm>
          <a:prstGeom prst="rect">
            <a:avLst/>
          </a:prstGeom>
        </p:spPr>
        <p:txBody>
          <a:bodyPr vert="horz" wrap="square" lIns="0" tIns="69572" rIns="0" bIns="0" rtlCol="0">
            <a:spAutoFit/>
          </a:bodyPr>
          <a:lstStyle/>
          <a:p>
            <a:pPr marL="11132" algn="ctr">
              <a:spcBef>
                <a:spcPts val="548"/>
              </a:spcBef>
              <a:buClr>
                <a:schemeClr val="accent2"/>
              </a:buClr>
            </a:pPr>
            <a:r>
              <a:rPr lang="ru-RU" sz="14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дуктовая линейка мини-экскаваторов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6"/>
          <p:cNvSpPr/>
          <p:nvPr/>
        </p:nvSpPr>
        <p:spPr>
          <a:xfrm>
            <a:off x="2891701" y="1889501"/>
            <a:ext cx="2839662" cy="1080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3563656" y="3108359"/>
            <a:ext cx="1545744" cy="1078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5"/>
          <p:cNvGrpSpPr/>
          <p:nvPr/>
        </p:nvGrpSpPr>
        <p:grpSpPr>
          <a:xfrm>
            <a:off x="7525994" y="2293622"/>
            <a:ext cx="1870710" cy="1364742"/>
            <a:chOff x="7693914" y="2565654"/>
            <a:chExt cx="2365375" cy="1737360"/>
          </a:xfrm>
        </p:grpSpPr>
        <p:sp>
          <p:nvSpPr>
            <p:cNvPr id="27" name="object 26"/>
            <p:cNvSpPr/>
            <p:nvPr/>
          </p:nvSpPr>
          <p:spPr>
            <a:xfrm>
              <a:off x="7946057" y="2592324"/>
              <a:ext cx="1934568" cy="15393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/>
            <p:cNvSpPr/>
            <p:nvPr/>
          </p:nvSpPr>
          <p:spPr>
            <a:xfrm>
              <a:off x="8022336" y="3354324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256032"/>
                  </a:moveTo>
                  <a:lnTo>
                    <a:pt x="4112" y="209923"/>
                  </a:lnTo>
                  <a:lnTo>
                    <a:pt x="15963" y="166561"/>
                  </a:lnTo>
                  <a:lnTo>
                    <a:pt x="34826" y="126661"/>
                  </a:lnTo>
                  <a:lnTo>
                    <a:pt x="59973" y="90938"/>
                  </a:lnTo>
                  <a:lnTo>
                    <a:pt x="90676" y="60107"/>
                  </a:lnTo>
                  <a:lnTo>
                    <a:pt x="126209" y="34882"/>
                  </a:lnTo>
                  <a:lnTo>
                    <a:pt x="165844" y="15980"/>
                  </a:lnTo>
                  <a:lnTo>
                    <a:pt x="208852" y="4114"/>
                  </a:lnTo>
                  <a:lnTo>
                    <a:pt x="254508" y="0"/>
                  </a:lnTo>
                  <a:lnTo>
                    <a:pt x="300616" y="4114"/>
                  </a:lnTo>
                  <a:lnTo>
                    <a:pt x="343978" y="15980"/>
                  </a:lnTo>
                  <a:lnTo>
                    <a:pt x="383878" y="34882"/>
                  </a:lnTo>
                  <a:lnTo>
                    <a:pt x="419601" y="60107"/>
                  </a:lnTo>
                  <a:lnTo>
                    <a:pt x="450432" y="90938"/>
                  </a:lnTo>
                  <a:lnTo>
                    <a:pt x="475657" y="126661"/>
                  </a:lnTo>
                  <a:lnTo>
                    <a:pt x="494559" y="166561"/>
                  </a:lnTo>
                  <a:lnTo>
                    <a:pt x="506425" y="209923"/>
                  </a:lnTo>
                  <a:lnTo>
                    <a:pt x="510540" y="256032"/>
                  </a:lnTo>
                  <a:lnTo>
                    <a:pt x="506425" y="301687"/>
                  </a:lnTo>
                  <a:lnTo>
                    <a:pt x="494559" y="344695"/>
                  </a:lnTo>
                  <a:lnTo>
                    <a:pt x="475657" y="384330"/>
                  </a:lnTo>
                  <a:lnTo>
                    <a:pt x="450432" y="419863"/>
                  </a:lnTo>
                  <a:lnTo>
                    <a:pt x="419601" y="450566"/>
                  </a:lnTo>
                  <a:lnTo>
                    <a:pt x="383878" y="475713"/>
                  </a:lnTo>
                  <a:lnTo>
                    <a:pt x="343978" y="494576"/>
                  </a:lnTo>
                  <a:lnTo>
                    <a:pt x="300616" y="506427"/>
                  </a:lnTo>
                  <a:lnTo>
                    <a:pt x="254508" y="510540"/>
                  </a:lnTo>
                  <a:lnTo>
                    <a:pt x="208852" y="506427"/>
                  </a:lnTo>
                  <a:lnTo>
                    <a:pt x="165844" y="494576"/>
                  </a:lnTo>
                  <a:lnTo>
                    <a:pt x="126209" y="475713"/>
                  </a:lnTo>
                  <a:lnTo>
                    <a:pt x="90676" y="450566"/>
                  </a:lnTo>
                  <a:lnTo>
                    <a:pt x="59973" y="419863"/>
                  </a:lnTo>
                  <a:lnTo>
                    <a:pt x="34826" y="384330"/>
                  </a:lnTo>
                  <a:lnTo>
                    <a:pt x="15963" y="344695"/>
                  </a:lnTo>
                  <a:lnTo>
                    <a:pt x="4112" y="301687"/>
                  </a:lnTo>
                  <a:lnTo>
                    <a:pt x="0" y="256032"/>
                  </a:lnTo>
                </a:path>
              </a:pathLst>
            </a:custGeom>
            <a:ln w="762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"/>
            <p:cNvSpPr/>
            <p:nvPr/>
          </p:nvSpPr>
          <p:spPr>
            <a:xfrm>
              <a:off x="8439912" y="2884932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0" y="188975"/>
                  </a:moveTo>
                  <a:lnTo>
                    <a:pt x="6808" y="138465"/>
                  </a:lnTo>
                  <a:lnTo>
                    <a:pt x="26020" y="93246"/>
                  </a:lnTo>
                  <a:lnTo>
                    <a:pt x="55816" y="55054"/>
                  </a:lnTo>
                  <a:lnTo>
                    <a:pt x="94375" y="25625"/>
                  </a:lnTo>
                  <a:lnTo>
                    <a:pt x="139876" y="6695"/>
                  </a:lnTo>
                  <a:lnTo>
                    <a:pt x="190500" y="0"/>
                  </a:lnTo>
                  <a:lnTo>
                    <a:pt x="240481" y="6695"/>
                  </a:lnTo>
                  <a:lnTo>
                    <a:pt x="285552" y="25625"/>
                  </a:lnTo>
                  <a:lnTo>
                    <a:pt x="323850" y="55054"/>
                  </a:lnTo>
                  <a:lnTo>
                    <a:pt x="353511" y="93246"/>
                  </a:lnTo>
                  <a:lnTo>
                    <a:pt x="372674" y="138465"/>
                  </a:lnTo>
                  <a:lnTo>
                    <a:pt x="379476" y="188975"/>
                  </a:lnTo>
                  <a:lnTo>
                    <a:pt x="372674" y="239599"/>
                  </a:lnTo>
                  <a:lnTo>
                    <a:pt x="353511" y="285100"/>
                  </a:lnTo>
                  <a:lnTo>
                    <a:pt x="323850" y="323659"/>
                  </a:lnTo>
                  <a:lnTo>
                    <a:pt x="285552" y="353455"/>
                  </a:lnTo>
                  <a:lnTo>
                    <a:pt x="240481" y="372667"/>
                  </a:lnTo>
                  <a:lnTo>
                    <a:pt x="190500" y="379475"/>
                  </a:lnTo>
                  <a:lnTo>
                    <a:pt x="146837" y="374441"/>
                  </a:lnTo>
                  <a:lnTo>
                    <a:pt x="106746" y="360103"/>
                  </a:lnTo>
                  <a:lnTo>
                    <a:pt x="71374" y="337608"/>
                  </a:lnTo>
                  <a:lnTo>
                    <a:pt x="41867" y="308101"/>
                  </a:lnTo>
                  <a:lnTo>
                    <a:pt x="19372" y="272729"/>
                  </a:lnTo>
                  <a:lnTo>
                    <a:pt x="5034" y="232638"/>
                  </a:lnTo>
                  <a:lnTo>
                    <a:pt x="0" y="188975"/>
                  </a:lnTo>
                </a:path>
              </a:pathLst>
            </a:custGeom>
            <a:ln w="762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/>
            <p:cNvSpPr/>
            <p:nvPr/>
          </p:nvSpPr>
          <p:spPr>
            <a:xfrm>
              <a:off x="9544812" y="3698748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254508"/>
                  </a:moveTo>
                  <a:lnTo>
                    <a:pt x="4112" y="208852"/>
                  </a:lnTo>
                  <a:lnTo>
                    <a:pt x="15963" y="165844"/>
                  </a:lnTo>
                  <a:lnTo>
                    <a:pt x="34826" y="126209"/>
                  </a:lnTo>
                  <a:lnTo>
                    <a:pt x="59973" y="90676"/>
                  </a:lnTo>
                  <a:lnTo>
                    <a:pt x="90676" y="59973"/>
                  </a:lnTo>
                  <a:lnTo>
                    <a:pt x="126209" y="34826"/>
                  </a:lnTo>
                  <a:lnTo>
                    <a:pt x="165844" y="15963"/>
                  </a:lnTo>
                  <a:lnTo>
                    <a:pt x="208852" y="4112"/>
                  </a:lnTo>
                  <a:lnTo>
                    <a:pt x="254508" y="0"/>
                  </a:lnTo>
                  <a:lnTo>
                    <a:pt x="300616" y="4112"/>
                  </a:lnTo>
                  <a:lnTo>
                    <a:pt x="343978" y="15963"/>
                  </a:lnTo>
                  <a:lnTo>
                    <a:pt x="383878" y="34826"/>
                  </a:lnTo>
                  <a:lnTo>
                    <a:pt x="419601" y="59973"/>
                  </a:lnTo>
                  <a:lnTo>
                    <a:pt x="450432" y="90676"/>
                  </a:lnTo>
                  <a:lnTo>
                    <a:pt x="475657" y="126209"/>
                  </a:lnTo>
                  <a:lnTo>
                    <a:pt x="494559" y="165844"/>
                  </a:lnTo>
                  <a:lnTo>
                    <a:pt x="506425" y="208852"/>
                  </a:lnTo>
                  <a:lnTo>
                    <a:pt x="510540" y="254508"/>
                  </a:lnTo>
                  <a:lnTo>
                    <a:pt x="506425" y="300616"/>
                  </a:lnTo>
                  <a:lnTo>
                    <a:pt x="494559" y="343978"/>
                  </a:lnTo>
                  <a:lnTo>
                    <a:pt x="475657" y="383878"/>
                  </a:lnTo>
                  <a:lnTo>
                    <a:pt x="450432" y="419601"/>
                  </a:lnTo>
                  <a:lnTo>
                    <a:pt x="419601" y="450432"/>
                  </a:lnTo>
                  <a:lnTo>
                    <a:pt x="383878" y="475657"/>
                  </a:lnTo>
                  <a:lnTo>
                    <a:pt x="343978" y="494559"/>
                  </a:lnTo>
                  <a:lnTo>
                    <a:pt x="300616" y="506425"/>
                  </a:lnTo>
                  <a:lnTo>
                    <a:pt x="254508" y="510540"/>
                  </a:lnTo>
                  <a:lnTo>
                    <a:pt x="208852" y="506425"/>
                  </a:lnTo>
                  <a:lnTo>
                    <a:pt x="165844" y="494559"/>
                  </a:lnTo>
                  <a:lnTo>
                    <a:pt x="126209" y="475657"/>
                  </a:lnTo>
                  <a:lnTo>
                    <a:pt x="90676" y="450432"/>
                  </a:lnTo>
                  <a:lnTo>
                    <a:pt x="59973" y="419601"/>
                  </a:lnTo>
                  <a:lnTo>
                    <a:pt x="34826" y="383878"/>
                  </a:lnTo>
                  <a:lnTo>
                    <a:pt x="15963" y="343978"/>
                  </a:lnTo>
                  <a:lnTo>
                    <a:pt x="4112" y="300616"/>
                  </a:lnTo>
                  <a:lnTo>
                    <a:pt x="0" y="254508"/>
                  </a:lnTo>
                </a:path>
              </a:pathLst>
            </a:custGeom>
            <a:ln w="762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0"/>
            <p:cNvSpPr/>
            <p:nvPr/>
          </p:nvSpPr>
          <p:spPr>
            <a:xfrm>
              <a:off x="8337804" y="3788664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39">
                  <a:moveTo>
                    <a:pt x="0" y="256032"/>
                  </a:moveTo>
                  <a:lnTo>
                    <a:pt x="4112" y="209923"/>
                  </a:lnTo>
                  <a:lnTo>
                    <a:pt x="15963" y="166561"/>
                  </a:lnTo>
                  <a:lnTo>
                    <a:pt x="34826" y="126661"/>
                  </a:lnTo>
                  <a:lnTo>
                    <a:pt x="59973" y="90938"/>
                  </a:lnTo>
                  <a:lnTo>
                    <a:pt x="90676" y="60107"/>
                  </a:lnTo>
                  <a:lnTo>
                    <a:pt x="126209" y="34882"/>
                  </a:lnTo>
                  <a:lnTo>
                    <a:pt x="165844" y="15980"/>
                  </a:lnTo>
                  <a:lnTo>
                    <a:pt x="208852" y="4114"/>
                  </a:lnTo>
                  <a:lnTo>
                    <a:pt x="254508" y="0"/>
                  </a:lnTo>
                  <a:lnTo>
                    <a:pt x="300616" y="4114"/>
                  </a:lnTo>
                  <a:lnTo>
                    <a:pt x="343978" y="15980"/>
                  </a:lnTo>
                  <a:lnTo>
                    <a:pt x="383878" y="34882"/>
                  </a:lnTo>
                  <a:lnTo>
                    <a:pt x="419601" y="60107"/>
                  </a:lnTo>
                  <a:lnTo>
                    <a:pt x="450432" y="90938"/>
                  </a:lnTo>
                  <a:lnTo>
                    <a:pt x="475657" y="126661"/>
                  </a:lnTo>
                  <a:lnTo>
                    <a:pt x="494559" y="166561"/>
                  </a:lnTo>
                  <a:lnTo>
                    <a:pt x="506425" y="209923"/>
                  </a:lnTo>
                  <a:lnTo>
                    <a:pt x="510540" y="256032"/>
                  </a:lnTo>
                  <a:lnTo>
                    <a:pt x="506425" y="301687"/>
                  </a:lnTo>
                  <a:lnTo>
                    <a:pt x="494559" y="344695"/>
                  </a:lnTo>
                  <a:lnTo>
                    <a:pt x="475657" y="384330"/>
                  </a:lnTo>
                  <a:lnTo>
                    <a:pt x="450432" y="419863"/>
                  </a:lnTo>
                  <a:lnTo>
                    <a:pt x="419601" y="450566"/>
                  </a:lnTo>
                  <a:lnTo>
                    <a:pt x="383878" y="475713"/>
                  </a:lnTo>
                  <a:lnTo>
                    <a:pt x="343978" y="494576"/>
                  </a:lnTo>
                  <a:lnTo>
                    <a:pt x="300616" y="506427"/>
                  </a:lnTo>
                  <a:lnTo>
                    <a:pt x="254508" y="510540"/>
                  </a:lnTo>
                  <a:lnTo>
                    <a:pt x="208852" y="506427"/>
                  </a:lnTo>
                  <a:lnTo>
                    <a:pt x="165844" y="494576"/>
                  </a:lnTo>
                  <a:lnTo>
                    <a:pt x="126209" y="475713"/>
                  </a:lnTo>
                  <a:lnTo>
                    <a:pt x="90676" y="450566"/>
                  </a:lnTo>
                  <a:lnTo>
                    <a:pt x="59973" y="419863"/>
                  </a:lnTo>
                  <a:lnTo>
                    <a:pt x="34826" y="384330"/>
                  </a:lnTo>
                  <a:lnTo>
                    <a:pt x="15963" y="344695"/>
                  </a:lnTo>
                  <a:lnTo>
                    <a:pt x="4112" y="301687"/>
                  </a:lnTo>
                  <a:lnTo>
                    <a:pt x="0" y="256032"/>
                  </a:lnTo>
                </a:path>
              </a:pathLst>
            </a:custGeom>
            <a:ln w="762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9369552" y="2569464"/>
              <a:ext cx="628015" cy="626745"/>
            </a:xfrm>
            <a:custGeom>
              <a:avLst/>
              <a:gdLst/>
              <a:ahLst/>
              <a:cxnLst/>
              <a:rect l="l" t="t" r="r" b="b"/>
              <a:pathLst>
                <a:path w="628015" h="626744">
                  <a:moveTo>
                    <a:pt x="0" y="313943"/>
                  </a:moveTo>
                  <a:lnTo>
                    <a:pt x="3396" y="267472"/>
                  </a:lnTo>
                  <a:lnTo>
                    <a:pt x="13263" y="223145"/>
                  </a:lnTo>
                  <a:lnTo>
                    <a:pt x="29122" y="181441"/>
                  </a:lnTo>
                  <a:lnTo>
                    <a:pt x="50490" y="142843"/>
                  </a:lnTo>
                  <a:lnTo>
                    <a:pt x="76887" y="107831"/>
                  </a:lnTo>
                  <a:lnTo>
                    <a:pt x="107831" y="76887"/>
                  </a:lnTo>
                  <a:lnTo>
                    <a:pt x="142843" y="50490"/>
                  </a:lnTo>
                  <a:lnTo>
                    <a:pt x="181441" y="29122"/>
                  </a:lnTo>
                  <a:lnTo>
                    <a:pt x="223145" y="13263"/>
                  </a:lnTo>
                  <a:lnTo>
                    <a:pt x="267472" y="3396"/>
                  </a:lnTo>
                  <a:lnTo>
                    <a:pt x="313944" y="0"/>
                  </a:lnTo>
                  <a:lnTo>
                    <a:pt x="360071" y="3396"/>
                  </a:lnTo>
                  <a:lnTo>
                    <a:pt x="404186" y="13263"/>
                  </a:lnTo>
                  <a:lnTo>
                    <a:pt x="445786" y="29122"/>
                  </a:lnTo>
                  <a:lnTo>
                    <a:pt x="484370" y="50490"/>
                  </a:lnTo>
                  <a:lnTo>
                    <a:pt x="519437" y="76887"/>
                  </a:lnTo>
                  <a:lnTo>
                    <a:pt x="550485" y="107831"/>
                  </a:lnTo>
                  <a:lnTo>
                    <a:pt x="577013" y="142843"/>
                  </a:lnTo>
                  <a:lnTo>
                    <a:pt x="598518" y="181441"/>
                  </a:lnTo>
                  <a:lnTo>
                    <a:pt x="614500" y="223145"/>
                  </a:lnTo>
                  <a:lnTo>
                    <a:pt x="624457" y="267472"/>
                  </a:lnTo>
                  <a:lnTo>
                    <a:pt x="627888" y="313943"/>
                  </a:lnTo>
                  <a:lnTo>
                    <a:pt x="624457" y="360036"/>
                  </a:lnTo>
                  <a:lnTo>
                    <a:pt x="614500" y="404053"/>
                  </a:lnTo>
                  <a:lnTo>
                    <a:pt x="598518" y="445508"/>
                  </a:lnTo>
                  <a:lnTo>
                    <a:pt x="577013" y="483912"/>
                  </a:lnTo>
                  <a:lnTo>
                    <a:pt x="550485" y="518779"/>
                  </a:lnTo>
                  <a:lnTo>
                    <a:pt x="519437" y="549620"/>
                  </a:lnTo>
                  <a:lnTo>
                    <a:pt x="484370" y="575947"/>
                  </a:lnTo>
                  <a:lnTo>
                    <a:pt x="445786" y="597272"/>
                  </a:lnTo>
                  <a:lnTo>
                    <a:pt x="404186" y="613109"/>
                  </a:lnTo>
                  <a:lnTo>
                    <a:pt x="360071" y="622969"/>
                  </a:lnTo>
                  <a:lnTo>
                    <a:pt x="313944" y="626363"/>
                  </a:lnTo>
                  <a:lnTo>
                    <a:pt x="267472" y="622969"/>
                  </a:lnTo>
                  <a:lnTo>
                    <a:pt x="223145" y="613109"/>
                  </a:lnTo>
                  <a:lnTo>
                    <a:pt x="181441" y="597272"/>
                  </a:lnTo>
                  <a:lnTo>
                    <a:pt x="142843" y="575947"/>
                  </a:lnTo>
                  <a:lnTo>
                    <a:pt x="107831" y="549620"/>
                  </a:lnTo>
                  <a:lnTo>
                    <a:pt x="76887" y="518779"/>
                  </a:lnTo>
                  <a:lnTo>
                    <a:pt x="50490" y="483912"/>
                  </a:lnTo>
                  <a:lnTo>
                    <a:pt x="29122" y="445508"/>
                  </a:lnTo>
                  <a:lnTo>
                    <a:pt x="13263" y="404053"/>
                  </a:lnTo>
                  <a:lnTo>
                    <a:pt x="3396" y="360036"/>
                  </a:lnTo>
                  <a:lnTo>
                    <a:pt x="0" y="313943"/>
                  </a:lnTo>
                </a:path>
              </a:pathLst>
            </a:custGeom>
            <a:ln w="7620">
              <a:solidFill>
                <a:srgbClr val="447B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/>
            <p:cNvSpPr/>
            <p:nvPr/>
          </p:nvSpPr>
          <p:spPr>
            <a:xfrm>
              <a:off x="7697724" y="2996184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173736"/>
                  </a:move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220584" y="6201"/>
                  </a:lnTo>
                  <a:lnTo>
                    <a:pt x="262523" y="23706"/>
                  </a:lnTo>
                  <a:lnTo>
                    <a:pt x="297942" y="50863"/>
                  </a:lnTo>
                  <a:lnTo>
                    <a:pt x="325232" y="86021"/>
                  </a:lnTo>
                  <a:lnTo>
                    <a:pt x="342787" y="127529"/>
                  </a:lnTo>
                  <a:lnTo>
                    <a:pt x="348996" y="173736"/>
                  </a:lnTo>
                  <a:lnTo>
                    <a:pt x="342787" y="220584"/>
                  </a:lnTo>
                  <a:lnTo>
                    <a:pt x="325232" y="262523"/>
                  </a:lnTo>
                  <a:lnTo>
                    <a:pt x="297942" y="297942"/>
                  </a:lnTo>
                  <a:lnTo>
                    <a:pt x="262523" y="325232"/>
                  </a:lnTo>
                  <a:lnTo>
                    <a:pt x="220584" y="342787"/>
                  </a:lnTo>
                  <a:lnTo>
                    <a:pt x="173736" y="348996"/>
                  </a:lnTo>
                  <a:lnTo>
                    <a:pt x="127529" y="342787"/>
                  </a:lnTo>
                  <a:lnTo>
                    <a:pt x="86021" y="325232"/>
                  </a:lnTo>
                  <a:lnTo>
                    <a:pt x="50863" y="297942"/>
                  </a:lnTo>
                  <a:lnTo>
                    <a:pt x="23706" y="262523"/>
                  </a:lnTo>
                  <a:lnTo>
                    <a:pt x="6201" y="220584"/>
                  </a:lnTo>
                  <a:lnTo>
                    <a:pt x="0" y="173736"/>
                  </a:lnTo>
                </a:path>
              </a:pathLst>
            </a:custGeom>
            <a:ln w="7620">
              <a:solidFill>
                <a:srgbClr val="447B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3"/>
          <p:cNvSpPr txBox="1"/>
          <p:nvPr/>
        </p:nvSpPr>
        <p:spPr>
          <a:xfrm>
            <a:off x="6764124" y="2331420"/>
            <a:ext cx="753110" cy="196850"/>
          </a:xfrm>
          <a:prstGeom prst="rect">
            <a:avLst/>
          </a:prstGeom>
          <a:solidFill>
            <a:srgbClr val="447BC3"/>
          </a:solidFill>
        </p:spPr>
        <p:txBody>
          <a:bodyPr vert="horz" wrap="square" lIns="0" tIns="3683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90"/>
              </a:spcBef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Гидравлика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5" name="object 34"/>
          <p:cNvSpPr txBox="1"/>
          <p:nvPr/>
        </p:nvSpPr>
        <p:spPr>
          <a:xfrm>
            <a:off x="7636398" y="2064720"/>
            <a:ext cx="1242060" cy="19685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556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80"/>
              </a:spcBef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Металлоконструкции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6" name="object 35"/>
          <p:cNvSpPr txBox="1"/>
          <p:nvPr/>
        </p:nvSpPr>
        <p:spPr>
          <a:xfrm>
            <a:off x="7019914" y="3388314"/>
            <a:ext cx="887094" cy="259079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1430" rIns="0" bIns="0" rtlCol="0">
            <a:spAutoFit/>
          </a:bodyPr>
          <a:lstStyle/>
          <a:p>
            <a:pPr marL="63500" marR="76835">
              <a:lnSpc>
                <a:spcPts val="950"/>
              </a:lnSpc>
              <a:spcBef>
                <a:spcPts val="90"/>
              </a:spcBef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Навесное 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об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7" name="object 36"/>
          <p:cNvSpPr txBox="1"/>
          <p:nvPr/>
        </p:nvSpPr>
        <p:spPr>
          <a:xfrm>
            <a:off x="9481324" y="3027939"/>
            <a:ext cx="760730" cy="25336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0160" rIns="0" bIns="0" rtlCol="0">
            <a:spAutoFit/>
          </a:bodyPr>
          <a:lstStyle/>
          <a:p>
            <a:pPr marL="64135" marR="86360">
              <a:lnSpc>
                <a:spcPts val="950"/>
              </a:lnSpc>
              <a:spcBef>
                <a:spcPts val="80"/>
              </a:spcBef>
            </a:pP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усеничн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е 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шасси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8" name="object 37"/>
          <p:cNvSpPr txBox="1"/>
          <p:nvPr/>
        </p:nvSpPr>
        <p:spPr>
          <a:xfrm>
            <a:off x="9310537" y="2062242"/>
            <a:ext cx="1095667" cy="272510"/>
          </a:xfrm>
          <a:prstGeom prst="rect">
            <a:avLst/>
          </a:prstGeom>
          <a:solidFill>
            <a:srgbClr val="447BC3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00" marR="120650">
              <a:lnSpc>
                <a:spcPts val="950"/>
              </a:lnSpc>
              <a:spcBef>
                <a:spcPts val="125"/>
              </a:spcBef>
            </a:pP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Кабина,  система  упра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ле</a:t>
            </a: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endParaRPr sz="800" dirty="0">
              <a:latin typeface="Verdana"/>
              <a:cs typeface="Verdana"/>
            </a:endParaRPr>
          </a:p>
        </p:txBody>
      </p:sp>
      <p:grpSp>
        <p:nvGrpSpPr>
          <p:cNvPr id="39" name="object 38"/>
          <p:cNvGrpSpPr/>
          <p:nvPr/>
        </p:nvGrpSpPr>
        <p:grpSpPr>
          <a:xfrm>
            <a:off x="7010769" y="3866469"/>
            <a:ext cx="403860" cy="352425"/>
            <a:chOff x="7342631" y="4456176"/>
            <a:chExt cx="403860" cy="352425"/>
          </a:xfrm>
        </p:grpSpPr>
        <p:sp>
          <p:nvSpPr>
            <p:cNvPr id="40" name="object 39"/>
            <p:cNvSpPr/>
            <p:nvPr/>
          </p:nvSpPr>
          <p:spPr>
            <a:xfrm>
              <a:off x="7347203" y="4456176"/>
              <a:ext cx="399415" cy="157480"/>
            </a:xfrm>
            <a:custGeom>
              <a:avLst/>
              <a:gdLst/>
              <a:ahLst/>
              <a:cxnLst/>
              <a:rect l="l" t="t" r="r" b="b"/>
              <a:pathLst>
                <a:path w="399415" h="157479">
                  <a:moveTo>
                    <a:pt x="399288" y="156972"/>
                  </a:moveTo>
                  <a:lnTo>
                    <a:pt x="0" y="156972"/>
                  </a:lnTo>
                  <a:lnTo>
                    <a:pt x="0" y="0"/>
                  </a:lnTo>
                  <a:lnTo>
                    <a:pt x="399288" y="0"/>
                  </a:lnTo>
                  <a:lnTo>
                    <a:pt x="399288" y="15697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0"/>
            <p:cNvSpPr/>
            <p:nvPr/>
          </p:nvSpPr>
          <p:spPr>
            <a:xfrm>
              <a:off x="7342631" y="4649724"/>
              <a:ext cx="399415" cy="158750"/>
            </a:xfrm>
            <a:custGeom>
              <a:avLst/>
              <a:gdLst/>
              <a:ahLst/>
              <a:cxnLst/>
              <a:rect l="l" t="t" r="r" b="b"/>
              <a:pathLst>
                <a:path w="399415" h="158750">
                  <a:moveTo>
                    <a:pt x="399287" y="158496"/>
                  </a:moveTo>
                  <a:lnTo>
                    <a:pt x="0" y="158496"/>
                  </a:lnTo>
                  <a:lnTo>
                    <a:pt x="0" y="0"/>
                  </a:lnTo>
                  <a:lnTo>
                    <a:pt x="399287" y="0"/>
                  </a:lnTo>
                  <a:lnTo>
                    <a:pt x="399287" y="158496"/>
                  </a:lnTo>
                  <a:close/>
                </a:path>
              </a:pathLst>
            </a:custGeom>
            <a:solidFill>
              <a:srgbClr val="44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1"/>
          <p:cNvSpPr txBox="1"/>
          <p:nvPr/>
        </p:nvSpPr>
        <p:spPr>
          <a:xfrm>
            <a:off x="7485859" y="3800792"/>
            <a:ext cx="2103755" cy="4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800"/>
              </a:lnSpc>
              <a:spcBef>
                <a:spcPts val="100"/>
              </a:spcBef>
            </a:pPr>
            <a:r>
              <a:rPr sz="800" spc="-10" dirty="0">
                <a:latin typeface="Verdana"/>
                <a:cs typeface="Verdana"/>
              </a:rPr>
              <a:t>Производятся </a:t>
            </a:r>
            <a:r>
              <a:rPr sz="800" spc="-5" dirty="0">
                <a:latin typeface="Verdana"/>
                <a:cs typeface="Verdana"/>
              </a:rPr>
              <a:t>в </a:t>
            </a:r>
            <a:r>
              <a:rPr sz="800" spc="-10" dirty="0">
                <a:latin typeface="Verdana"/>
                <a:cs typeface="Verdana"/>
              </a:rPr>
              <a:t>Ивановской области  </a:t>
            </a:r>
            <a:r>
              <a:rPr sz="800" spc="-5" dirty="0">
                <a:latin typeface="Verdana"/>
                <a:cs typeface="Verdana"/>
              </a:rPr>
              <a:t>Не </a:t>
            </a:r>
            <a:r>
              <a:rPr sz="800" spc="-10" dirty="0">
                <a:latin typeface="Verdana"/>
                <a:cs typeface="Verdana"/>
              </a:rPr>
              <a:t>производятся </a:t>
            </a:r>
            <a:r>
              <a:rPr sz="800" spc="-5" dirty="0">
                <a:latin typeface="Verdana"/>
                <a:cs typeface="Verdana"/>
              </a:rPr>
              <a:t>в </a:t>
            </a:r>
            <a:r>
              <a:rPr sz="800" spc="-10" dirty="0">
                <a:latin typeface="Verdana"/>
                <a:cs typeface="Verdana"/>
              </a:rPr>
              <a:t>Ивановской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области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43" name="object 10"/>
          <p:cNvSpPr txBox="1"/>
          <p:nvPr/>
        </p:nvSpPr>
        <p:spPr>
          <a:xfrm>
            <a:off x="6379988" y="1642240"/>
            <a:ext cx="4486572" cy="285695"/>
          </a:xfrm>
          <a:prstGeom prst="rect">
            <a:avLst/>
          </a:prstGeom>
        </p:spPr>
        <p:txBody>
          <a:bodyPr vert="horz" wrap="square" lIns="0" tIns="69572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  <a:tabLst>
                <a:tab pos="5876925" algn="l"/>
              </a:tabLst>
            </a:pPr>
            <a:r>
              <a:rPr lang="ru-RU" sz="140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узлы</a:t>
            </a:r>
            <a:r>
              <a:rPr lang="ru-RU" sz="1400" b="1" spc="-3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мини-экскаваторов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24"/>
          <p:cNvSpPr txBox="1"/>
          <p:nvPr/>
        </p:nvSpPr>
        <p:spPr>
          <a:xfrm>
            <a:off x="1999606" y="4451453"/>
            <a:ext cx="3816424" cy="293754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marL="12065" marR="5080" algn="ctr">
              <a:lnSpc>
                <a:spcPct val="101600"/>
              </a:lnSpc>
              <a:spcBef>
                <a:spcPts val="90"/>
              </a:spcBef>
            </a:pP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900" b="1" i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мирового рынка</a:t>
            </a:r>
            <a:r>
              <a:rPr lang="ru-RU" sz="900" b="1" i="1" spc="-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i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 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экскаваторов </a:t>
            </a:r>
            <a:r>
              <a:rPr lang="ru-RU" sz="900" b="1" i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секторам  применения, %,</a:t>
            </a:r>
            <a:r>
              <a:rPr lang="ru-RU" sz="900" b="1" i="1" spc="2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526942876"/>
              </p:ext>
            </p:extLst>
          </p:nvPr>
        </p:nvGraphicFramePr>
        <p:xfrm>
          <a:off x="1927598" y="4667060"/>
          <a:ext cx="43204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" name="object 23"/>
          <p:cNvSpPr txBox="1"/>
          <p:nvPr/>
        </p:nvSpPr>
        <p:spPr>
          <a:xfrm>
            <a:off x="6762774" y="4447494"/>
            <a:ext cx="3627388" cy="198984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3500" marR="186055">
              <a:lnSpc>
                <a:spcPct val="102299"/>
              </a:lnSpc>
              <a:spcBef>
                <a:spcPts val="600"/>
              </a:spcBef>
            </a:pPr>
            <a:r>
              <a:rPr sz="1050" b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Ключевым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сегментом рынка мини-экскаваторов является  сегмент мини-экскаваторов </a:t>
            </a:r>
            <a:r>
              <a:rPr sz="1050" b="1" spc="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050" b="1" spc="7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 marR="799465">
              <a:lnSpc>
                <a:spcPct val="102400"/>
              </a:lnSpc>
            </a:pP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драйверами развития рынка </a:t>
            </a:r>
            <a:r>
              <a:rPr sz="1050" b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 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экскаваторов</a:t>
            </a:r>
            <a:r>
              <a:rPr sz="1050" b="1" spc="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являются: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49" marR="59055" indent="-171450">
              <a:lnSpc>
                <a:spcPct val="103600"/>
              </a:lnSpc>
              <a:buFont typeface="Arial" panose="020B0604020202020204" pitchFamily="34" charset="0"/>
              <a:buChar char="•"/>
              <a:tabLst>
                <a:tab pos="215265" algn="l"/>
              </a:tabLst>
            </a:pPr>
            <a:r>
              <a:rPr sz="1050" b="1" spc="15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Компактный</a:t>
            </a:r>
            <a:r>
              <a:rPr sz="1050" b="1" spc="15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размер, низкая стоимость, эффективность </a:t>
            </a:r>
            <a:r>
              <a:rPr sz="1050" b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выполнении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</a:t>
            </a:r>
            <a:r>
              <a:rPr sz="1050" b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ограниченном</a:t>
            </a:r>
            <a:r>
              <a:rPr sz="1050" b="1" spc="4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49" marR="351155" indent="-171450">
              <a:lnSpc>
                <a:spcPts val="1060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215265" algn="l"/>
              </a:tabLst>
            </a:pPr>
            <a:r>
              <a:rPr sz="1050" b="1" spc="1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sz="1050" b="1" spc="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 </a:t>
            </a:r>
            <a:r>
              <a:rPr sz="1050" b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следствии реализации большого  количества инфраструктурных проектов </a:t>
            </a:r>
            <a:r>
              <a:rPr sz="1050" b="1" spc="1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050" b="1" spc="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 строительства</a:t>
            </a:r>
            <a:endParaRPr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80512" cy="6858000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1991544" y="2060848"/>
            <a:ext cx="8568952" cy="29523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5560" y="1441047"/>
            <a:ext cx="5904656" cy="44751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три бизнес-модели: производство и обслуживание полного цикла; производство полного цикла, сбыт и техобслуживание; сборка из комплектующих, сбыт и техобслуживание</a:t>
            </a:r>
            <a:endParaRPr sz="105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4233" y="2751786"/>
            <a:ext cx="1698236" cy="1917687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Двигатели, трансмиссии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узлы (кабины, гусеничные шасси, гидравлика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Навесное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(ковши, гидравлическое навесное оборудование)</a:t>
            </a:r>
            <a:endParaRPr sz="1100" b="1" spc="9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7710" y="2757047"/>
            <a:ext cx="1534900" cy="39419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Сборка техники из компонентов и узлов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48328" y="2757047"/>
            <a:ext cx="1440160" cy="171763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Техническое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техники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модернизация техники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 техники</a:t>
            </a:r>
          </a:p>
        </p:txBody>
      </p:sp>
      <p:sp>
        <p:nvSpPr>
          <p:cNvPr id="39" name="object 14"/>
          <p:cNvSpPr txBox="1"/>
          <p:nvPr/>
        </p:nvSpPr>
        <p:spPr>
          <a:xfrm>
            <a:off x="7176120" y="2757047"/>
            <a:ext cx="1728192" cy="79430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Продажа техники через официальных или независимых дилеров</a:t>
            </a:r>
          </a:p>
        </p:txBody>
      </p:sp>
      <p:sp>
        <p:nvSpPr>
          <p:cNvPr id="94" name="Пятиугольник 93"/>
          <p:cNvSpPr/>
          <p:nvPr/>
        </p:nvSpPr>
        <p:spPr>
          <a:xfrm>
            <a:off x="1991544" y="2060848"/>
            <a:ext cx="1800200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8"/>
          <p:cNvSpPr txBox="1"/>
          <p:nvPr/>
        </p:nvSpPr>
        <p:spPr>
          <a:xfrm>
            <a:off x="1991544" y="2183770"/>
            <a:ext cx="1584176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Производство компонентов и узлов</a:t>
            </a:r>
          </a:p>
        </p:txBody>
      </p:sp>
      <p:sp>
        <p:nvSpPr>
          <p:cNvPr id="96" name="Пятиугольник 95"/>
          <p:cNvSpPr/>
          <p:nvPr/>
        </p:nvSpPr>
        <p:spPr>
          <a:xfrm>
            <a:off x="3791744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ятиугольник 96"/>
          <p:cNvSpPr/>
          <p:nvPr/>
        </p:nvSpPr>
        <p:spPr>
          <a:xfrm>
            <a:off x="5447928" y="2060848"/>
            <a:ext cx="1656184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7928" y="2215854"/>
            <a:ext cx="1512168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marR="4453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и дистрибуция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7104112" y="2060848"/>
            <a:ext cx="1872208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4112" y="2215854"/>
            <a:ext cx="1728192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Предоставление техники в аренду</a:t>
            </a:r>
          </a:p>
        </p:txBody>
      </p:sp>
      <p:sp>
        <p:nvSpPr>
          <p:cNvPr id="99" name="Пятиугольник 98"/>
          <p:cNvSpPr/>
          <p:nvPr/>
        </p:nvSpPr>
        <p:spPr>
          <a:xfrm>
            <a:off x="8976320" y="2060848"/>
            <a:ext cx="1584176" cy="648072"/>
          </a:xfrm>
          <a:prstGeom prst="homePlate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7"/>
          <p:cNvSpPr txBox="1"/>
          <p:nvPr/>
        </p:nvSpPr>
        <p:spPr>
          <a:xfrm>
            <a:off x="8976320" y="2215854"/>
            <a:ext cx="1440160" cy="350356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R="4453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Техобслуживание и мониторинг</a:t>
            </a:r>
          </a:p>
        </p:txBody>
      </p:sp>
      <p:sp>
        <p:nvSpPr>
          <p:cNvPr id="61" name="object 21"/>
          <p:cNvSpPr txBox="1"/>
          <p:nvPr/>
        </p:nvSpPr>
        <p:spPr>
          <a:xfrm>
            <a:off x="5519936" y="2758314"/>
            <a:ext cx="1584176" cy="794303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55101" rIns="0" bIns="0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Продажа техники через официальных или независимых дилеров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135560" y="332656"/>
            <a:ext cx="4752528" cy="1008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8"/>
          <p:cNvSpPr txBox="1"/>
          <p:nvPr/>
        </p:nvSpPr>
        <p:spPr>
          <a:xfrm>
            <a:off x="2279576" y="364740"/>
            <a:ext cx="4608512" cy="947956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11132">
              <a:spcBef>
                <a:spcPts val="92"/>
              </a:spcBef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ЦЕПОЧКА СОЗДАНИЯ СТОИМОСТИ В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СЕГМЕНТЕ </a:t>
            </a:r>
          </a:p>
          <a:p>
            <a:pPr marL="11132">
              <a:spcBef>
                <a:spcPts val="92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МИНИ-ЭКСКАВАТОРОВ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1744" y="2122820"/>
            <a:ext cx="1512168" cy="519633"/>
          </a:xfrm>
          <a:prstGeom prst="rect">
            <a:avLst/>
          </a:prstGeom>
          <a:ln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marL="11132" algn="ctr">
              <a:spcBef>
                <a:spcPts val="92"/>
              </a:spcBef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сборка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миниэкскаватора</a:t>
            </a:r>
            <a:endParaRPr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7"/>
          <p:cNvSpPr/>
          <p:nvPr/>
        </p:nvSpPr>
        <p:spPr>
          <a:xfrm>
            <a:off x="1991544" y="5157192"/>
            <a:ext cx="8568952" cy="1296144"/>
          </a:xfrm>
          <a:custGeom>
            <a:avLst/>
            <a:gdLst/>
            <a:ahLst/>
            <a:cxnLst/>
            <a:rect l="l" t="t" r="r" b="b"/>
            <a:pathLst>
              <a:path w="9354820" h="408939">
                <a:moveTo>
                  <a:pt x="0" y="0"/>
                </a:moveTo>
                <a:lnTo>
                  <a:pt x="9354312" y="0"/>
                </a:lnTo>
                <a:lnTo>
                  <a:pt x="9354312" y="408432"/>
                </a:lnTo>
                <a:lnTo>
                  <a:pt x="0" y="408432"/>
                </a:lnTo>
                <a:lnTo>
                  <a:pt x="0" y="0"/>
                </a:lnTo>
                <a:close/>
              </a:path>
            </a:pathLst>
          </a:custGeom>
          <a:solidFill>
            <a:srgbClr val="DAE4F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1" name="Прямая соединительная линия 110"/>
          <p:cNvCxnSpPr>
            <a:stCxn id="13" idx="1"/>
          </p:cNvCxnSpPr>
          <p:nvPr/>
        </p:nvCxnSpPr>
        <p:spPr>
          <a:xfrm>
            <a:off x="7104112" y="2391032"/>
            <a:ext cx="0" cy="262214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8" idx="1"/>
          </p:cNvCxnSpPr>
          <p:nvPr/>
        </p:nvCxnSpPr>
        <p:spPr>
          <a:xfrm>
            <a:off x="3791744" y="2382637"/>
            <a:ext cx="0" cy="2630539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0" idx="1"/>
          </p:cNvCxnSpPr>
          <p:nvPr/>
        </p:nvCxnSpPr>
        <p:spPr>
          <a:xfrm>
            <a:off x="5447928" y="2391032"/>
            <a:ext cx="0" cy="262214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0" idx="1"/>
          </p:cNvCxnSpPr>
          <p:nvPr/>
        </p:nvCxnSpPr>
        <p:spPr>
          <a:xfrm>
            <a:off x="8976320" y="2391032"/>
            <a:ext cx="0" cy="2735486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991544" y="4869160"/>
            <a:ext cx="856895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1991544" y="4899834"/>
            <a:ext cx="8568952" cy="226684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БИЗНЕС-МОДЕЛИ И ПРИМЕРЫ КОМПАНИЙ</a:t>
            </a:r>
          </a:p>
        </p:txBody>
      </p:sp>
      <p:sp>
        <p:nvSpPr>
          <p:cNvPr id="49" name="object 23"/>
          <p:cNvSpPr/>
          <p:nvPr/>
        </p:nvSpPr>
        <p:spPr>
          <a:xfrm>
            <a:off x="4736171" y="5423699"/>
            <a:ext cx="1071631" cy="601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4"/>
          <p:cNvSpPr/>
          <p:nvPr/>
        </p:nvSpPr>
        <p:spPr>
          <a:xfrm>
            <a:off x="2140633" y="5590451"/>
            <a:ext cx="2354908" cy="43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5"/>
          <p:cNvSpPr/>
          <p:nvPr/>
        </p:nvSpPr>
        <p:spPr>
          <a:xfrm>
            <a:off x="6026215" y="5590451"/>
            <a:ext cx="2142337" cy="422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6"/>
          <p:cNvSpPr/>
          <p:nvPr/>
        </p:nvSpPr>
        <p:spPr>
          <a:xfrm>
            <a:off x="8352440" y="5590451"/>
            <a:ext cx="1978675" cy="461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8538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919536" y="1700808"/>
            <a:ext cx="8640960" cy="505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7"/>
          <p:cNvSpPr txBox="1"/>
          <p:nvPr/>
        </p:nvSpPr>
        <p:spPr>
          <a:xfrm>
            <a:off x="2063552" y="1824886"/>
            <a:ext cx="8352928" cy="4705395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Сильные стороны Ивановской </a:t>
            </a:r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области</a:t>
            </a:r>
          </a:p>
          <a:p>
            <a:endParaRPr lang="ru-R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Близость к крупнейшему московскому рынку строительства жилых домов и инфраструктурных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объектов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поставщиков комплектующих для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экскаваторов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кадров и низкая стоимость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труда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Наличие компетенции в производстве спец. техники в регионе (экскаваторы, бульдозеры, автокраны, ковши и др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buClr>
                <a:schemeClr val="accent2"/>
              </a:buClr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большого числа производственных площадок, подключенных к инженерным сетям и подходящей площади</a:t>
            </a:r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2"/>
              </a:buClr>
            </a:pPr>
            <a:endParaRPr lang="ru-RU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под производство, в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индустриальных парках «Кинешма» и «Родники» 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Площадка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рядом с Верхневолжским СМЦ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35560" y="332656"/>
            <a:ext cx="4608512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279576" y="332656"/>
            <a:ext cx="4608512" cy="668392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ПРЕИМУЩЕСТВА РАЗМЕЩЕНИЯ В ИВАНОВСКОМ РЕГИОНЕ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2136103" y="860725"/>
            <a:ext cx="7920880" cy="5397892"/>
          </a:xfrm>
          <a:prstGeom prst="rect">
            <a:avLst/>
          </a:prstGeom>
        </p:spPr>
        <p:txBody>
          <a:bodyPr vert="horz" wrap="square" lIns="0" tIns="11688" rIns="0" bIns="0" rtlCol="0">
            <a:spAutoFit/>
          </a:bodyPr>
          <a:lstStyle/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некоторых                             типов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компонентов и узлов </a:t>
            </a: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сборка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мини-экскаваторов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дистрибуция </a:t>
            </a: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Техобслуживание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endParaRPr lang="ru-RU" sz="2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Потенциальные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мини-экскаваторов получают доступ к местным поставщикам важных комплектующих и узлов: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Гусеничное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шасси и элементы ходовой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Металлоконструкции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производства стрелы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экскаватора 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Гидравлическое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навесное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Навесное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оборудование, ковши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5560" y="332656"/>
            <a:ext cx="280831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135560" y="352600"/>
            <a:ext cx="280831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БИЗНЕС - МОДЕЛЬ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object 27"/>
          <p:cNvSpPr txBox="1"/>
          <p:nvPr/>
        </p:nvSpPr>
        <p:spPr>
          <a:xfrm>
            <a:off x="2172072" y="1035663"/>
            <a:ext cx="8319465" cy="5059338"/>
          </a:xfrm>
          <a:prstGeom prst="rect">
            <a:avLst/>
          </a:prstGeom>
        </p:spPr>
        <p:txBody>
          <a:bodyPr vert="horz" wrap="square" lIns="0" tIns="11688" rIns="0" bIns="0" numCol="1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708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8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объема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к 2025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800" b="1" spc="2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Прогноз объема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российского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рынка к 2025 году</a:t>
            </a:r>
          </a:p>
          <a:p>
            <a:endParaRPr lang="ru-RU" sz="2800" b="1" spc="5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3,8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Ежегодные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темпы роста мирового и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российского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рынков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spc="5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3200" b="1" spc="5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sz="2800" b="1" spc="5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spc="5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Доля импортной техники на российском рынке в 2019г.</a:t>
            </a:r>
            <a:endParaRPr lang="ru-RU" sz="2800" b="1" spc="5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5560" y="332656"/>
            <a:ext cx="3816424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27"/>
          <p:cNvSpPr txBox="1"/>
          <p:nvPr/>
        </p:nvSpPr>
        <p:spPr>
          <a:xfrm>
            <a:off x="2135560" y="352600"/>
            <a:ext cx="3816424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РЫНОЧНЫЙ ПОТЕНЦИАЛ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Елена\Desktop\1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3648"/>
            <a:ext cx="9144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5560" y="803230"/>
            <a:ext cx="5184576" cy="509839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Оптимальным местом размещения производства мини-экскаваторов является </a:t>
            </a:r>
            <a:r>
              <a:rPr lang="ru-RU" sz="1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</a:t>
            </a:r>
            <a:r>
              <a:rPr lang="ru-RU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инвестиционная площадка рядом с г. Иваново</a:t>
            </a:r>
            <a:endParaRPr sz="1200" b="1" spc="-9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35560" y="332656"/>
            <a:ext cx="4968552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2135560" y="352600"/>
            <a:ext cx="4968552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ТРЕБОВАНИЕ К ИНФРАСТРУКТУРЕ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5159897" y="2172060"/>
            <a:ext cx="5121401" cy="291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0"/>
          <p:cNvSpPr txBox="1"/>
          <p:nvPr/>
        </p:nvSpPr>
        <p:spPr>
          <a:xfrm>
            <a:off x="7296781" y="3631494"/>
            <a:ext cx="4159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10" dirty="0">
                <a:latin typeface="Verdana"/>
                <a:cs typeface="Verdana"/>
              </a:rPr>
              <a:t>н</a:t>
            </a:r>
            <a:r>
              <a:rPr sz="700" spc="-5" dirty="0">
                <a:latin typeface="Verdana"/>
                <a:cs typeface="Verdana"/>
              </a:rPr>
              <a:t>ово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9" name="object 11"/>
          <p:cNvSpPr txBox="1"/>
          <p:nvPr/>
        </p:nvSpPr>
        <p:spPr>
          <a:xfrm>
            <a:off x="7767680" y="3953061"/>
            <a:ext cx="2216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Шу</a:t>
            </a:r>
            <a:r>
              <a:rPr sz="700" spc="-5" dirty="0">
                <a:latin typeface="Verdana"/>
                <a:cs typeface="Verdana"/>
              </a:rPr>
              <a:t>я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0" name="object 12"/>
          <p:cNvSpPr txBox="1"/>
          <p:nvPr/>
        </p:nvSpPr>
        <p:spPr>
          <a:xfrm>
            <a:off x="6144627" y="3963743"/>
            <a:ext cx="40259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Те</a:t>
            </a:r>
            <a:r>
              <a:rPr sz="700" spc="-10" dirty="0">
                <a:latin typeface="Verdana"/>
                <a:cs typeface="Verdana"/>
              </a:rPr>
              <a:t>йко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5" dirty="0">
                <a:latin typeface="Verdana"/>
                <a:cs typeface="Verdana"/>
              </a:rPr>
              <a:t>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1" name="object 13"/>
          <p:cNvSpPr txBox="1"/>
          <p:nvPr/>
        </p:nvSpPr>
        <p:spPr>
          <a:xfrm>
            <a:off x="5443584" y="3488230"/>
            <a:ext cx="12382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ts val="750"/>
              </a:lnSpc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Ком</a:t>
            </a:r>
            <a:r>
              <a:rPr sz="700" spc="-5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омо</a:t>
            </a:r>
            <a:r>
              <a:rPr sz="700" spc="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ь</a:t>
            </a:r>
            <a:r>
              <a:rPr sz="700" spc="-5" dirty="0">
                <a:latin typeface="Verdana"/>
                <a:cs typeface="Verdana"/>
              </a:rPr>
              <a:t>ск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ts val="750"/>
              </a:lnSpc>
            </a:pPr>
            <a:r>
              <a:rPr sz="700" spc="-5" dirty="0">
                <a:latin typeface="Verdana"/>
                <a:cs typeface="Verdana"/>
              </a:rPr>
              <a:t>Ильинское-</a:t>
            </a:r>
            <a:endParaRPr sz="700">
              <a:latin typeface="Verdana"/>
              <a:cs typeface="Verdana"/>
            </a:endParaRPr>
          </a:p>
          <a:p>
            <a:pPr marL="35560"/>
            <a:r>
              <a:rPr sz="700" spc="-5" dirty="0">
                <a:latin typeface="Verdana"/>
                <a:cs typeface="Verdana"/>
              </a:rPr>
              <a:t>Хованское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2" name="object 14"/>
          <p:cNvSpPr txBox="1"/>
          <p:nvPr/>
        </p:nvSpPr>
        <p:spPr>
          <a:xfrm>
            <a:off x="5880965" y="4379747"/>
            <a:ext cx="4546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835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Г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р</a:t>
            </a:r>
            <a:r>
              <a:rPr sz="700" spc="-15" dirty="0">
                <a:latin typeface="Verdana"/>
                <a:cs typeface="Verdana"/>
              </a:rPr>
              <a:t>и</a:t>
            </a:r>
            <a:r>
              <a:rPr sz="700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  Посад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3" name="object 15"/>
          <p:cNvSpPr txBox="1"/>
          <p:nvPr/>
        </p:nvSpPr>
        <p:spPr>
          <a:xfrm>
            <a:off x="7339428" y="4423933"/>
            <a:ext cx="3613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С</a:t>
            </a:r>
            <a:r>
              <a:rPr sz="700" spc="-1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но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4" name="object 16"/>
          <p:cNvSpPr txBox="1"/>
          <p:nvPr/>
        </p:nvSpPr>
        <p:spPr>
          <a:xfrm>
            <a:off x="6883781" y="4023168"/>
            <a:ext cx="4311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Лежнево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8352898" y="4495578"/>
            <a:ext cx="2406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</a:t>
            </a:r>
            <a:r>
              <a:rPr sz="700" spc="-5" dirty="0">
                <a:latin typeface="Verdana"/>
                <a:cs typeface="Verdana"/>
              </a:rPr>
              <a:t>жа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7" name="object 18"/>
          <p:cNvSpPr txBox="1"/>
          <p:nvPr/>
        </p:nvSpPr>
        <p:spPr>
          <a:xfrm>
            <a:off x="8700360" y="3546173"/>
            <a:ext cx="19558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Л</a:t>
            </a:r>
            <a:r>
              <a:rPr sz="700" spc="-10" dirty="0">
                <a:latin typeface="Verdana"/>
                <a:cs typeface="Verdana"/>
              </a:rPr>
              <a:t>у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4" name="object 19"/>
          <p:cNvSpPr txBox="1"/>
          <p:nvPr/>
        </p:nvSpPr>
        <p:spPr>
          <a:xfrm>
            <a:off x="7817961" y="3343431"/>
            <a:ext cx="408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Родники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6" name="object 20"/>
          <p:cNvSpPr txBox="1"/>
          <p:nvPr/>
        </p:nvSpPr>
        <p:spPr>
          <a:xfrm>
            <a:off x="7276955" y="2775017"/>
            <a:ext cx="5353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ри</a:t>
            </a: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ол</a:t>
            </a:r>
            <a:r>
              <a:rPr sz="700" spc="-5" dirty="0">
                <a:latin typeface="Verdana"/>
                <a:cs typeface="Verdana"/>
              </a:rPr>
              <a:t>ж</a:t>
            </a:r>
            <a:r>
              <a:rPr sz="700" spc="-10" dirty="0">
                <a:latin typeface="Verdana"/>
                <a:cs typeface="Verdana"/>
              </a:rPr>
              <a:t>с</a:t>
            </a:r>
            <a:r>
              <a:rPr sz="700" spc="-5" dirty="0">
                <a:latin typeface="Verdana"/>
                <a:cs typeface="Verdana"/>
              </a:rPr>
              <a:t>к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7" name="object 21"/>
          <p:cNvSpPr txBox="1"/>
          <p:nvPr/>
        </p:nvSpPr>
        <p:spPr>
          <a:xfrm>
            <a:off x="8133431" y="4021604"/>
            <a:ext cx="30670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ал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х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8" name="object 22"/>
          <p:cNvSpPr txBox="1"/>
          <p:nvPr/>
        </p:nvSpPr>
        <p:spPr>
          <a:xfrm>
            <a:off x="7013303" y="3023401"/>
            <a:ext cx="4819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Ф</a:t>
            </a:r>
            <a:r>
              <a:rPr sz="700" spc="-15" dirty="0">
                <a:latin typeface="Verdana"/>
                <a:cs typeface="Verdana"/>
              </a:rPr>
              <a:t>у</a:t>
            </a:r>
            <a:r>
              <a:rPr sz="700" spc="-10" dirty="0">
                <a:latin typeface="Verdana"/>
                <a:cs typeface="Verdana"/>
              </a:rPr>
              <a:t>рм</a:t>
            </a:r>
            <a:r>
              <a:rPr sz="700" dirty="0">
                <a:latin typeface="Verdana"/>
                <a:cs typeface="Verdana"/>
              </a:rPr>
              <a:t>а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о</a:t>
            </a:r>
            <a:r>
              <a:rPr sz="700" spc="-5" dirty="0">
                <a:latin typeface="Verdana"/>
                <a:cs typeface="Verdana"/>
              </a:rPr>
              <a:t>в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09" name="object 23"/>
          <p:cNvSpPr txBox="1"/>
          <p:nvPr/>
        </p:nvSpPr>
        <p:spPr>
          <a:xfrm>
            <a:off x="8918290" y="3805211"/>
            <a:ext cx="41655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 marR="5080" indent="-2794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Ве</a:t>
            </a:r>
            <a:r>
              <a:rPr sz="700" spc="-10" dirty="0">
                <a:latin typeface="Verdana"/>
                <a:cs typeface="Verdana"/>
              </a:rPr>
              <a:t>рх</a:t>
            </a:r>
            <a:r>
              <a:rPr sz="700" spc="-5" dirty="0">
                <a:latin typeface="Verdana"/>
                <a:cs typeface="Verdana"/>
              </a:rPr>
              <a:t>н</a:t>
            </a:r>
            <a:r>
              <a:rPr sz="700" spc="-10" dirty="0">
                <a:latin typeface="Verdana"/>
                <a:cs typeface="Verdana"/>
              </a:rPr>
              <a:t>и</a:t>
            </a:r>
            <a:r>
              <a:rPr sz="700" spc="-5" dirty="0">
                <a:latin typeface="Verdana"/>
                <a:cs typeface="Verdana"/>
              </a:rPr>
              <a:t>й  Ландех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10" name="object 24"/>
          <p:cNvSpPr txBox="1"/>
          <p:nvPr/>
        </p:nvSpPr>
        <p:spPr>
          <a:xfrm>
            <a:off x="8067910" y="3087412"/>
            <a:ext cx="34226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В</a:t>
            </a:r>
            <a:r>
              <a:rPr sz="700" spc="-10" dirty="0">
                <a:latin typeface="Verdana"/>
                <a:cs typeface="Verdana"/>
              </a:rPr>
              <a:t>ичу</a:t>
            </a:r>
            <a:r>
              <a:rPr sz="700" spc="-15" dirty="0">
                <a:latin typeface="Verdana"/>
                <a:cs typeface="Verdana"/>
              </a:rPr>
              <a:t>г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1" name="object 25"/>
          <p:cNvSpPr txBox="1"/>
          <p:nvPr/>
        </p:nvSpPr>
        <p:spPr>
          <a:xfrm>
            <a:off x="8572845" y="2864929"/>
            <a:ext cx="11811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2" name="object 26"/>
          <p:cNvSpPr txBox="1"/>
          <p:nvPr/>
        </p:nvSpPr>
        <p:spPr>
          <a:xfrm>
            <a:off x="8677706" y="2852704"/>
            <a:ext cx="32702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5" dirty="0">
                <a:latin typeface="Verdana"/>
                <a:cs typeface="Verdana"/>
              </a:rPr>
              <a:t>неш</a:t>
            </a:r>
            <a:r>
              <a:rPr sz="700" spc="-10" dirty="0">
                <a:latin typeface="Verdana"/>
                <a:cs typeface="Verdana"/>
              </a:rPr>
              <a:t>м</a:t>
            </a:r>
            <a:r>
              <a:rPr sz="700" spc="-5" dirty="0">
                <a:latin typeface="Verdana"/>
                <a:cs typeface="Verdana"/>
              </a:rPr>
              <a:t>а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3" name="object 27"/>
          <p:cNvSpPr txBox="1"/>
          <p:nvPr/>
        </p:nvSpPr>
        <p:spPr>
          <a:xfrm>
            <a:off x="9088987" y="4233491"/>
            <a:ext cx="39941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5" dirty="0">
                <a:latin typeface="Verdana"/>
                <a:cs typeface="Verdana"/>
              </a:rPr>
              <a:t>естя</a:t>
            </a:r>
            <a:r>
              <a:rPr sz="700" spc="-10" dirty="0">
                <a:latin typeface="Verdana"/>
                <a:cs typeface="Verdana"/>
              </a:rPr>
              <a:t>к</a:t>
            </a:r>
            <a:r>
              <a:rPr sz="700" spc="-5" dirty="0">
                <a:latin typeface="Verdana"/>
                <a:cs typeface="Verdana"/>
              </a:rPr>
              <a:t>и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4" name="object 28"/>
          <p:cNvSpPr txBox="1"/>
          <p:nvPr/>
        </p:nvSpPr>
        <p:spPr>
          <a:xfrm>
            <a:off x="9102716" y="3056958"/>
            <a:ext cx="43878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spc="-10" dirty="0">
                <a:latin typeface="Verdana"/>
                <a:cs typeface="Verdana"/>
              </a:rPr>
              <a:t>Юрь</a:t>
            </a:r>
            <a:r>
              <a:rPr sz="700" spc="5" dirty="0">
                <a:latin typeface="Verdana"/>
                <a:cs typeface="Verdana"/>
              </a:rPr>
              <a:t>е</a:t>
            </a:r>
            <a:r>
              <a:rPr sz="700" spc="-5" dirty="0">
                <a:latin typeface="Verdana"/>
                <a:cs typeface="Verdana"/>
              </a:rPr>
              <a:t>вец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15" name="object 29"/>
          <p:cNvSpPr txBox="1"/>
          <p:nvPr/>
        </p:nvSpPr>
        <p:spPr>
          <a:xfrm>
            <a:off x="9401382" y="3680265"/>
            <a:ext cx="32194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dirty="0">
                <a:latin typeface="Verdana"/>
                <a:cs typeface="Verdana"/>
              </a:rPr>
              <a:t>П</a:t>
            </a:r>
            <a:r>
              <a:rPr sz="700" spc="-10" dirty="0">
                <a:latin typeface="Verdana"/>
                <a:cs typeface="Verdana"/>
              </a:rPr>
              <a:t>уч</a:t>
            </a:r>
            <a:r>
              <a:rPr sz="700" spc="-5" dirty="0">
                <a:latin typeface="Verdana"/>
                <a:cs typeface="Verdana"/>
              </a:rPr>
              <a:t>еж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5" name="object 29"/>
          <p:cNvSpPr txBox="1"/>
          <p:nvPr/>
        </p:nvSpPr>
        <p:spPr>
          <a:xfrm>
            <a:off x="1991544" y="1422744"/>
            <a:ext cx="4824536" cy="4461593"/>
          </a:xfrm>
          <a:prstGeom prst="rect">
            <a:avLst/>
          </a:prstGeom>
        </p:spPr>
        <p:txBody>
          <a:bodyPr vert="horz" wrap="square" lIns="0" tIns="47866" rIns="0" bIns="0" rtlCol="0">
            <a:spAutoFit/>
          </a:bodyPr>
          <a:lstStyle/>
          <a:p>
            <a:pPr>
              <a:spcBef>
                <a:spcPts val="295"/>
              </a:spcBef>
              <a:buClr>
                <a:schemeClr val="accent2"/>
              </a:buClr>
            </a:pPr>
            <a:r>
              <a:rPr lang="ru-RU" sz="1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Место</a:t>
            </a:r>
            <a:r>
              <a:rPr lang="ru-RU" sz="1200" b="1" spc="-1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размещения</a:t>
            </a: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62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Вблизи трассы на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Москву</a:t>
            </a:r>
          </a:p>
          <a:p>
            <a:pPr>
              <a:spcBef>
                <a:spcPts val="662"/>
              </a:spcBef>
            </a:pP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800">
              <a:spcBef>
                <a:spcPts val="302"/>
              </a:spcBef>
            </a:pP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Площадь и</a:t>
            </a:r>
            <a:r>
              <a:rPr lang="ru-RU" sz="1200" b="1" spc="-26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инфраструктура</a:t>
            </a:r>
            <a:r>
              <a:rPr lang="en-US" sz="1200" b="1" spc="-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Земельный участок: 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-6</a:t>
            </a:r>
            <a:r>
              <a:rPr lang="ru-RU" sz="1200" b="1" spc="-6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en-US" sz="1200" b="1" spc="-4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  производства:  </a:t>
            </a:r>
            <a:r>
              <a:rPr lang="ru-RU" sz="1400" b="1" spc="4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sz="1400" b="1" spc="-6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Электроснабжение:  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Мвт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" marR="478100">
              <a:lnSpc>
                <a:spcPct val="141900"/>
              </a:lnSpc>
              <a:spcBef>
                <a:spcPts val="88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Водопровод: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,5</a:t>
            </a:r>
            <a:r>
              <a:rPr lang="ru-RU" sz="1200" b="1" spc="-18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т/час</a:t>
            </a:r>
          </a:p>
          <a:p>
            <a:pPr marL="6350">
              <a:spcBef>
                <a:spcPts val="460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Газ: 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</a:t>
            </a:r>
            <a:r>
              <a:rPr lang="ru-RU" sz="1200" b="1" spc="-48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spc="-6" baseline="23809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/мес.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140258" marR="4453" indent="-140814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Рабочие места  </a:t>
            </a:r>
            <a:endParaRPr lang="en-US" sz="1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Высококвалифицированные  рабочие:  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ru-RU" sz="1200" b="1" spc="-83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en-US" sz="1200" b="1" spc="-4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станков и машин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spc="-92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</a:t>
            </a:r>
            <a:endParaRPr lang="en-US" sz="1200" b="1" spc="-4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Низкоквалифицированные  рабочие: </a:t>
            </a:r>
            <a:r>
              <a:rPr lang="en-US" sz="1400" b="1" spc="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1400" b="1" spc="-83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4453">
              <a:lnSpc>
                <a:spcPct val="141900"/>
              </a:lnSpc>
              <a:spcBef>
                <a:spcPts val="167"/>
              </a:spcBef>
            </a:pPr>
            <a:r>
              <a:rPr lang="ru-RU" sz="1200" b="1" spc="-4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Другие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spc="-4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spc="-4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37"/>
          <p:cNvSpPr/>
          <p:nvPr/>
        </p:nvSpPr>
        <p:spPr>
          <a:xfrm>
            <a:off x="7139884" y="3690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334009" h="312419">
                <a:moveTo>
                  <a:pt x="167640" y="312420"/>
                </a:moveTo>
                <a:lnTo>
                  <a:pt x="122943" y="306824"/>
                </a:lnTo>
                <a:lnTo>
                  <a:pt x="82860" y="291027"/>
                </a:lnTo>
                <a:lnTo>
                  <a:pt x="48958" y="266509"/>
                </a:lnTo>
                <a:lnTo>
                  <a:pt x="22803" y="234752"/>
                </a:lnTo>
                <a:lnTo>
                  <a:pt x="5961" y="197238"/>
                </a:lnTo>
                <a:lnTo>
                  <a:pt x="0" y="155448"/>
                </a:lnTo>
                <a:lnTo>
                  <a:pt x="5961" y="114300"/>
                </a:lnTo>
                <a:lnTo>
                  <a:pt x="22803" y="77216"/>
                </a:lnTo>
                <a:lnTo>
                  <a:pt x="48958" y="45720"/>
                </a:lnTo>
                <a:lnTo>
                  <a:pt x="82860" y="21336"/>
                </a:lnTo>
                <a:lnTo>
                  <a:pt x="122943" y="5588"/>
                </a:lnTo>
                <a:lnTo>
                  <a:pt x="167640" y="0"/>
                </a:lnTo>
                <a:lnTo>
                  <a:pt x="220029" y="7973"/>
                </a:lnTo>
                <a:lnTo>
                  <a:pt x="265614" y="30138"/>
                </a:lnTo>
                <a:lnTo>
                  <a:pt x="301617" y="63861"/>
                </a:lnTo>
                <a:lnTo>
                  <a:pt x="325258" y="106509"/>
                </a:lnTo>
                <a:lnTo>
                  <a:pt x="333756" y="155448"/>
                </a:lnTo>
                <a:lnTo>
                  <a:pt x="327801" y="197238"/>
                </a:lnTo>
                <a:lnTo>
                  <a:pt x="311008" y="234752"/>
                </a:lnTo>
                <a:lnTo>
                  <a:pt x="284988" y="266509"/>
                </a:lnTo>
                <a:lnTo>
                  <a:pt x="251347" y="291027"/>
                </a:lnTo>
                <a:lnTo>
                  <a:pt x="211694" y="306824"/>
                </a:lnTo>
                <a:lnTo>
                  <a:pt x="167640" y="31242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Елена\Desktop\1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117" name="Прямоугольник 116"/>
          <p:cNvSpPr/>
          <p:nvPr/>
        </p:nvSpPr>
        <p:spPr>
          <a:xfrm>
            <a:off x="2135560" y="332656"/>
            <a:ext cx="4104456" cy="3600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4"/>
          <p:cNvSpPr txBox="1">
            <a:spLocks/>
          </p:cNvSpPr>
          <p:nvPr/>
        </p:nvSpPr>
        <p:spPr>
          <a:xfrm>
            <a:off x="2135560" y="709392"/>
            <a:ext cx="5472608" cy="319017"/>
          </a:xfrm>
          <a:prstGeom prst="rect">
            <a:avLst/>
          </a:prstGeom>
        </p:spPr>
        <p:txBody>
          <a:bodyPr vert="horz" wrap="square" lIns="0" tIns="11132" rIns="0" bIns="0" rtlCol="0" anchor="ctr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Рыночный сегмент мини экскаваторов является перспективным по причине наличия большого рынка в России и высокой динамики роста</a:t>
            </a:r>
            <a:endParaRPr lang="ru-RU" sz="1000" b="1" spc="-4" dirty="0">
              <a:solidFill>
                <a:schemeClr val="accent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2" name="object 24"/>
          <p:cNvSpPr txBox="1"/>
          <p:nvPr/>
        </p:nvSpPr>
        <p:spPr>
          <a:xfrm>
            <a:off x="1919536" y="1652041"/>
            <a:ext cx="8639098" cy="180518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мирового рынка мини экскаваторов по макрорегионам, %, 2020</a:t>
            </a:r>
            <a:endParaRPr sz="11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27"/>
          <p:cNvSpPr txBox="1"/>
          <p:nvPr/>
        </p:nvSpPr>
        <p:spPr>
          <a:xfrm>
            <a:off x="2135560" y="1044897"/>
            <a:ext cx="5688632" cy="504245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Рынок мини экскаваторов составляет около 7,89 млрд. долларов США и растет с темпом 4,4% в год</a:t>
            </a:r>
          </a:p>
        </p:txBody>
      </p:sp>
      <p:sp>
        <p:nvSpPr>
          <p:cNvPr id="115" name="object 27"/>
          <p:cNvSpPr txBox="1"/>
          <p:nvPr/>
        </p:nvSpPr>
        <p:spPr>
          <a:xfrm>
            <a:off x="2135560" y="352600"/>
            <a:ext cx="4104456" cy="340097"/>
          </a:xfrm>
          <a:prstGeom prst="rect">
            <a:avLst/>
          </a:prstGeom>
          <a:ln w="38100">
            <a:noFill/>
          </a:ln>
        </p:spPr>
        <p:txBody>
          <a:bodyPr vert="horz" wrap="square" lIns="0" tIns="11688" rIns="0" bIns="0" rtlCol="0">
            <a:spAutoFit/>
          </a:bodyPr>
          <a:lstStyle/>
          <a:p>
            <a:pPr algn="ctr">
              <a:spcBef>
                <a:spcPts val="92"/>
              </a:spcBef>
              <a:tabLst>
                <a:tab pos="526522" algn="l"/>
              </a:tabLst>
            </a:pPr>
            <a:r>
              <a:rPr lang="ru-RU" sz="3200" b="1" baseline="529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МИРОВОГО РЫНКА</a:t>
            </a:r>
            <a:endParaRPr sz="3200" b="1" baseline="529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98676797"/>
              </p:ext>
            </p:extLst>
          </p:nvPr>
        </p:nvGraphicFramePr>
        <p:xfrm>
          <a:off x="1839144" y="1778538"/>
          <a:ext cx="8719490" cy="258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object 24"/>
          <p:cNvSpPr txBox="1"/>
          <p:nvPr/>
        </p:nvSpPr>
        <p:spPr>
          <a:xfrm>
            <a:off x="1920778" y="4071540"/>
            <a:ext cx="8637856" cy="180518"/>
          </a:xfrm>
          <a:prstGeom prst="rect">
            <a:avLst/>
          </a:prstGeom>
          <a:noFill/>
        </p:spPr>
        <p:txBody>
          <a:bodyPr vert="horz" wrap="square" lIns="0" tIns="11132" rIns="0" bIns="0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рынок мини экскаваторов, 2017-2025 (млрд. долларов США)</a:t>
            </a:r>
            <a:endParaRPr sz="11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0777" y="4365803"/>
            <a:ext cx="8637858" cy="2257073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2855640" y="4549238"/>
            <a:ext cx="6696744" cy="1440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5883965" y="4477230"/>
            <a:ext cx="628153" cy="288032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5951984" y="4507947"/>
            <a:ext cx="504056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1200" b="1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200" b="1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3,8%</a:t>
            </a:r>
            <a:endParaRPr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3"/>
          <p:cNvSpPr txBox="1"/>
          <p:nvPr/>
        </p:nvSpPr>
        <p:spPr>
          <a:xfrm>
            <a:off x="7186862" y="2404147"/>
            <a:ext cx="3179266" cy="955903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63500" marR="186055">
              <a:lnSpc>
                <a:spcPct val="102299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Азиатско-Тихоокеанский регион является крупнейшим рынком (2,61 млрд. долл. США) с ежегодным темпом роста 4,9%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23462914"/>
              </p:ext>
            </p:extLst>
          </p:nvPr>
        </p:nvGraphicFramePr>
        <p:xfrm>
          <a:off x="1847528" y="4365803"/>
          <a:ext cx="8712968" cy="225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94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790</Words>
  <Application>Microsoft Office PowerPoint</Application>
  <PresentationFormat>Широкоэкранный</PresentationFormat>
  <Paragraphs>164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Описание продуктовой линейки мини-экскаваторов и перечень ключевых комплектующих, производимых в Ивановской области </vt:lpstr>
      <vt:lpstr>Существуют три бизнес-модели: производство и обслуживание полного цикла; производство полного цикла, сбыт и техобслуживание; сборка из комплектующих, сбыт и техобслуживание</vt:lpstr>
      <vt:lpstr>Презентация PowerPoint</vt:lpstr>
      <vt:lpstr>Презентация PowerPoint</vt:lpstr>
      <vt:lpstr>Презентация PowerPoint</vt:lpstr>
      <vt:lpstr>Оптимальным местом размещения производства мини-экскаваторов является greenfield инвестиционная площадка рядом с г. Иваново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tender</dc:creator>
  <cp:lastModifiedBy>tender</cp:lastModifiedBy>
  <cp:revision>39</cp:revision>
  <dcterms:created xsi:type="dcterms:W3CDTF">2020-10-13T22:11:06Z</dcterms:created>
  <dcterms:modified xsi:type="dcterms:W3CDTF">2020-11-04T11:49:43Z</dcterms:modified>
</cp:coreProperties>
</file>