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56" r:id="rId2"/>
    <p:sldId id="272" r:id="rId3"/>
    <p:sldId id="303" r:id="rId4"/>
    <p:sldId id="304" r:id="rId5"/>
    <p:sldId id="308" r:id="rId6"/>
    <p:sldId id="292" r:id="rId7"/>
    <p:sldId id="299" r:id="rId8"/>
    <p:sldId id="300" r:id="rId9"/>
    <p:sldId id="301" r:id="rId10"/>
    <p:sldId id="302" r:id="rId11"/>
    <p:sldId id="306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727"/>
    <a:srgbClr val="00C86E"/>
    <a:srgbClr val="710805"/>
    <a:srgbClr val="10F08B"/>
    <a:srgbClr val="9B0B07"/>
    <a:srgbClr val="E81212"/>
    <a:srgbClr val="C20C08"/>
    <a:srgbClr val="D00000"/>
    <a:srgbClr val="FA0000"/>
    <a:srgbClr val="10A81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456" autoAdjust="0"/>
  </p:normalViewPr>
  <p:slideViewPr>
    <p:cSldViewPr>
      <p:cViewPr>
        <p:scale>
          <a:sx n="85" d="100"/>
          <a:sy n="85" d="100"/>
        </p:scale>
        <p:origin x="-852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i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i="1">
                <a:solidFill>
                  <a:schemeClr val="tx2">
                    <a:lumMod val="50000"/>
                  </a:schemeClr>
                </a:solidFill>
              </a:rPr>
              <a:t>Прогнозная выручка проекта без учета инфляции, млрд руб.
</a:t>
            </a:r>
          </a:p>
        </c:rich>
      </c:tx>
      <c:layout>
        <c:manualLayout>
          <c:xMode val="edge"/>
          <c:yMode val="edge"/>
          <c:x val="0.1833369524598277"/>
          <c:y val="0.11170569525196788"/>
        </c:manualLayout>
      </c:layout>
    </c:title>
    <c:plotArea>
      <c:layout>
        <c:manualLayout>
          <c:layoutTarget val="inner"/>
          <c:xMode val="edge"/>
          <c:yMode val="edge"/>
          <c:x val="0"/>
          <c:y val="0"/>
          <c:w val="1"/>
          <c:h val="0.76215857040803514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Прогнозная выручка проекта без учета инфляции , млрд руб.
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'Лист1'!$A$2:$A$10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0.5</c:v>
                </c:pt>
                <c:pt idx="1">
                  <c:v>1</c:v>
                </c:pt>
                <c:pt idx="2">
                  <c:v>1.4</c:v>
                </c:pt>
                <c:pt idx="3">
                  <c:v>1.5</c:v>
                </c:pt>
                <c:pt idx="4">
                  <c:v>1.6</c:v>
                </c:pt>
                <c:pt idx="5">
                  <c:v>1.8</c:v>
                </c:pt>
                <c:pt idx="6">
                  <c:v>1.9000000000000001</c:v>
                </c:pt>
                <c:pt idx="7">
                  <c:v>2</c:v>
                </c:pt>
                <c:pt idx="8">
                  <c:v>2.2000000000000002</c:v>
                </c:pt>
              </c:numCache>
            </c:numRef>
          </c:val>
        </c:ser>
        <c:overlap val="100"/>
        <c:axId val="83580416"/>
        <c:axId val="83588224"/>
      </c:barChart>
      <c:catAx>
        <c:axId val="83580416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b="1">
                <a:solidFill>
                  <a:schemeClr val="accent2"/>
                </a:solidFill>
              </a:defRPr>
            </a:pPr>
            <a:endParaRPr lang="ru-RU"/>
          </a:p>
        </c:txPr>
        <c:crossAx val="83588224"/>
        <c:crosses val="autoZero"/>
        <c:auto val="1"/>
        <c:lblAlgn val="ctr"/>
        <c:lblOffset val="100"/>
      </c:catAx>
      <c:valAx>
        <c:axId val="83588224"/>
        <c:scaling>
          <c:orientation val="minMax"/>
        </c:scaling>
        <c:delete val="1"/>
        <c:axPos val="l"/>
        <c:numFmt formatCode="General" sourceLinked="1"/>
        <c:tickLblPos val="none"/>
        <c:crossAx val="83580416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 w="38100">
      <a:noFill/>
    </a:ln>
  </c:spPr>
  <c:txPr>
    <a:bodyPr/>
    <a:lstStyle/>
    <a:p>
      <a:pPr>
        <a:defRPr sz="15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5.8723034966764717E-2"/>
          <c:y val="0.29771992301155731"/>
          <c:w val="0.43298936386523107"/>
          <c:h val="0.620228007698844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1.6638612481212782E-2"/>
                  <c:y val="-4.7667376297528524E-3"/>
                </c:manualLayout>
              </c:layout>
              <c:showPercent val="1"/>
            </c:dLbl>
            <c:dLbl>
              <c:idx val="1"/>
              <c:layout>
                <c:manualLayout>
                  <c:x val="2.2757328038820079E-2"/>
                  <c:y val="-2.275732803882007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/>
                    <a:latin typeface="Bahnschrift Condensed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 Северная Америка  </c:v>
                </c:pt>
                <c:pt idx="1">
                  <c:v> Европа</c:v>
                </c:pt>
                <c:pt idx="2">
                  <c:v> Юго-Восточная Азия</c:v>
                </c:pt>
                <c:pt idx="3">
                  <c:v> Южная Америка, Африка, Средняя Азия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0.2400000000000001</c:v>
                </c:pt>
                <c:pt idx="1">
                  <c:v>0.27</c:v>
                </c:pt>
                <c:pt idx="2">
                  <c:v>0.26</c:v>
                </c:pt>
                <c:pt idx="3">
                  <c:v>0.23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51026485272680144"/>
          <c:y val="0.29066931631252441"/>
          <c:w val="0.39620597711365452"/>
          <c:h val="0.68358444043851807"/>
        </c:manualLayout>
      </c:layout>
      <c:txPr>
        <a:bodyPr/>
        <a:lstStyle/>
        <a:p>
          <a:pPr>
            <a:lnSpc>
              <a:spcPct val="100000"/>
            </a:lnSpc>
            <a:defRPr sz="1200" b="1">
              <a:solidFill>
                <a:schemeClr val="tx2">
                  <a:lumMod val="50000"/>
                </a:schemeClr>
              </a:solidFill>
              <a:effectLst/>
              <a:latin typeface="Bahnschrift Condensed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8423740899537231"/>
          <c:y val="4.893779918173348E-2"/>
          <c:w val="0.71362478998932088"/>
          <c:h val="0.91976123023367795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8575">
              <a:solidFill>
                <a:schemeClr val="accent2"/>
              </a:solidFill>
            </a:ln>
          </c:spPr>
          <c:dPt>
            <c:idx val="0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</c:spPr>
          </c:dPt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200" b="0" spc="0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 b="0" spc="0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Бразилия</c:v>
                </c:pt>
                <c:pt idx="2">
                  <c:v>Франция</c:v>
                </c:pt>
                <c:pt idx="3">
                  <c:v>Китай</c:v>
                </c:pt>
                <c:pt idx="4">
                  <c:v>Германия</c:v>
                </c:pt>
                <c:pt idx="5">
                  <c:v>США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0.4</c:v>
                </c:pt>
                <c:pt idx="1">
                  <c:v>0.9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1.5</c:v>
                </c:pt>
                <c:pt idx="5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Бразилия</c:v>
                </c:pt>
                <c:pt idx="2">
                  <c:v>Франция</c:v>
                </c:pt>
                <c:pt idx="3">
                  <c:v>Китай</c:v>
                </c:pt>
                <c:pt idx="4">
                  <c:v>Германия</c:v>
                </c:pt>
                <c:pt idx="5">
                  <c:v>США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Бразилия</c:v>
                </c:pt>
                <c:pt idx="2">
                  <c:v>Франция</c:v>
                </c:pt>
                <c:pt idx="3">
                  <c:v>Китай</c:v>
                </c:pt>
                <c:pt idx="4">
                  <c:v>Германия</c:v>
                </c:pt>
                <c:pt idx="5">
                  <c:v>США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gapWidth val="75"/>
        <c:overlap val="100"/>
        <c:axId val="136888704"/>
        <c:axId val="136890240"/>
      </c:barChart>
      <c:catAx>
        <c:axId val="136888704"/>
        <c:scaling>
          <c:orientation val="minMax"/>
        </c:scaling>
        <c:axPos val="l"/>
        <c:maj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890240"/>
        <c:crosses val="autoZero"/>
        <c:auto val="1"/>
        <c:lblAlgn val="ctr"/>
        <c:lblOffset val="100"/>
      </c:catAx>
      <c:valAx>
        <c:axId val="1368902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6888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solidFill>
            <a:schemeClr val="tx2"/>
          </a:solidFill>
          <a:latin typeface="Bahnschrift Condensed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i="1" dirty="0" smtClean="0">
                <a:solidFill>
                  <a:schemeClr val="tx2">
                    <a:lumMod val="50000"/>
                  </a:schemeClr>
                </a:solidFill>
              </a:rPr>
              <a:t>Фактический</a:t>
            </a:r>
            <a:r>
              <a:rPr lang="ru-RU" sz="1050" i="1" baseline="0" dirty="0" smtClean="0">
                <a:solidFill>
                  <a:schemeClr val="tx2">
                    <a:lumMod val="50000"/>
                  </a:schemeClr>
                </a:solidFill>
              </a:rPr>
              <a:t> и прогнозный объем мирового рынка строительного текстиля</a:t>
            </a:r>
            <a:r>
              <a:rPr lang="ru-RU" sz="105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050" i="1" dirty="0" err="1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ru-RU" sz="1050" i="1" dirty="0">
                <a:solidFill>
                  <a:schemeClr val="tx2">
                    <a:lumMod val="50000"/>
                  </a:schemeClr>
                </a:solidFill>
              </a:rPr>
              <a:t> руб.
</a:t>
            </a:r>
          </a:p>
        </c:rich>
      </c:tx>
      <c:layout>
        <c:manualLayout>
          <c:xMode val="edge"/>
          <c:yMode val="edge"/>
          <c:x val="0.11665816893361056"/>
          <c:y val="4.673901973854757E-2"/>
        </c:manualLayout>
      </c:layout>
    </c:title>
    <c:plotArea>
      <c:layout>
        <c:manualLayout>
          <c:layoutTarget val="inner"/>
          <c:xMode val="edge"/>
          <c:yMode val="edge"/>
          <c:x val="0"/>
          <c:y val="0"/>
          <c:w val="1"/>
          <c:h val="0.79455465596415209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'Лист1'!$A$2:$A$10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25</c:v>
                </c:pt>
                <c:pt idx="8">
                  <c:v>26</c:v>
                </c:pt>
              </c:numCache>
            </c:numRef>
          </c:val>
        </c:ser>
        <c:overlap val="100"/>
        <c:axId val="106819968"/>
        <c:axId val="118051200"/>
      </c:barChart>
      <c:catAx>
        <c:axId val="10681996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051200"/>
        <c:crosses val="autoZero"/>
        <c:auto val="1"/>
        <c:lblAlgn val="ctr"/>
        <c:lblOffset val="100"/>
      </c:catAx>
      <c:valAx>
        <c:axId val="118051200"/>
        <c:scaling>
          <c:orientation val="minMax"/>
        </c:scaling>
        <c:delete val="1"/>
        <c:axPos val="l"/>
        <c:numFmt formatCode="General" sourceLinked="1"/>
        <c:tickLblPos val="none"/>
        <c:crossAx val="10681996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 w="3810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0764811661753346"/>
          <c:y val="9.4038596405954925E-2"/>
          <c:w val="0.76766050542187836"/>
          <c:h val="0.90404451588712353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8575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40</c:v>
                </c:pt>
                <c:pt idx="2">
                  <c:v>26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133304704"/>
        <c:axId val="133697920"/>
      </c:barChart>
      <c:catAx>
        <c:axId val="133304704"/>
        <c:scaling>
          <c:orientation val="minMax"/>
        </c:scaling>
        <c:axPos val="l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crossAx val="133697920"/>
        <c:crosses val="autoZero"/>
        <c:auto val="1"/>
        <c:lblAlgn val="ctr"/>
        <c:lblOffset val="100"/>
      </c:catAx>
      <c:valAx>
        <c:axId val="133697920"/>
        <c:scaling>
          <c:orientation val="minMax"/>
        </c:scaling>
        <c:delete val="1"/>
        <c:axPos val="b"/>
        <c:numFmt formatCode="General" sourceLinked="1"/>
        <c:tickLblPos val="none"/>
        <c:crossAx val="133304704"/>
        <c:crosses val="autoZero"/>
        <c:crossBetween val="between"/>
      </c:valAx>
    </c:plotArea>
    <c:plotVisOnly val="1"/>
  </c:chart>
  <c:txPr>
    <a:bodyPr/>
    <a:lstStyle/>
    <a:p>
      <a:pPr>
        <a:defRPr sz="1050">
          <a:latin typeface="Bahnschrift Condensed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50" i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050" i="1" dirty="0" smtClean="0">
                <a:solidFill>
                  <a:schemeClr val="tx2">
                    <a:lumMod val="50000"/>
                  </a:schemeClr>
                </a:solidFill>
              </a:rPr>
              <a:t>Фактический</a:t>
            </a:r>
            <a:r>
              <a:rPr lang="ru-RU" sz="1050" i="1" baseline="0" dirty="0" smtClean="0">
                <a:solidFill>
                  <a:schemeClr val="tx2">
                    <a:lumMod val="50000"/>
                  </a:schemeClr>
                </a:solidFill>
              </a:rPr>
              <a:t> и прогнозный объем мирового рынка строительного текстиля</a:t>
            </a:r>
            <a:r>
              <a:rPr lang="ru-RU" sz="105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050" i="1" dirty="0" err="1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ru-RU" sz="1050" i="1" dirty="0">
                <a:solidFill>
                  <a:schemeClr val="tx2">
                    <a:lumMod val="50000"/>
                  </a:schemeClr>
                </a:solidFill>
              </a:rPr>
              <a:t> руб.
</a:t>
            </a:r>
          </a:p>
        </c:rich>
      </c:tx>
      <c:layout>
        <c:manualLayout>
          <c:xMode val="edge"/>
          <c:yMode val="edge"/>
          <c:x val="0.11665816893361064"/>
          <c:y val="4.673901973854757E-2"/>
        </c:manualLayout>
      </c:layout>
    </c:title>
    <c:plotArea>
      <c:layout>
        <c:manualLayout>
          <c:layoutTarget val="inner"/>
          <c:xMode val="edge"/>
          <c:yMode val="edge"/>
          <c:x val="0"/>
          <c:y val="0.2097209106395585"/>
          <c:w val="1"/>
          <c:h val="0.58144176110061818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'Лист1'!$A$2:$A$10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22</c:v>
                </c:pt>
                <c:pt idx="1">
                  <c:v>24</c:v>
                </c:pt>
                <c:pt idx="2">
                  <c:v>25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32</c:v>
                </c:pt>
                <c:pt idx="7">
                  <c:v>34</c:v>
                </c:pt>
                <c:pt idx="8">
                  <c:v>36</c:v>
                </c:pt>
              </c:numCache>
            </c:numRef>
          </c:val>
        </c:ser>
        <c:overlap val="100"/>
        <c:axId val="96315648"/>
        <c:axId val="96757632"/>
      </c:barChart>
      <c:catAx>
        <c:axId val="9631564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757632"/>
        <c:crosses val="autoZero"/>
        <c:auto val="1"/>
        <c:lblAlgn val="ctr"/>
        <c:lblOffset val="100"/>
      </c:catAx>
      <c:valAx>
        <c:axId val="96757632"/>
        <c:scaling>
          <c:orientation val="minMax"/>
        </c:scaling>
        <c:delete val="1"/>
        <c:axPos val="l"/>
        <c:numFmt formatCode="General" sourceLinked="1"/>
        <c:tickLblPos val="none"/>
        <c:crossAx val="9631564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 w="3810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0972091063955825"/>
          <c:w val="1"/>
          <c:h val="0.58144176110061707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38100"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'Лист1'!$A$2:$A$3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2024</c:v>
                </c:pt>
              </c:numCache>
            </c:num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82</c:v>
                </c:pt>
                <c:pt idx="1">
                  <c:v>120</c:v>
                </c:pt>
              </c:numCache>
            </c:numRef>
          </c:val>
        </c:ser>
        <c:overlap val="100"/>
        <c:axId val="127208448"/>
        <c:axId val="128067072"/>
      </c:barChart>
      <c:catAx>
        <c:axId val="127208448"/>
        <c:scaling>
          <c:orientation val="minMax"/>
        </c:scaling>
        <c:axPos val="b"/>
        <c:numFmt formatCode="General" sourceLinked="1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8067072"/>
        <c:crosses val="autoZero"/>
        <c:auto val="1"/>
        <c:lblAlgn val="ctr"/>
        <c:lblOffset val="100"/>
      </c:catAx>
      <c:valAx>
        <c:axId val="128067072"/>
        <c:scaling>
          <c:orientation val="minMax"/>
        </c:scaling>
        <c:delete val="1"/>
        <c:axPos val="l"/>
        <c:numFmt formatCode="General" sourceLinked="1"/>
        <c:tickLblPos val="none"/>
        <c:crossAx val="127208448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 w="3810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145B4-953C-432B-BE30-111F5673611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C5D07-E462-45FA-95B8-6798008CF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C5D07-E462-45FA-95B8-6798008CFA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C5D07-E462-45FA-95B8-6798008CFA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10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365104"/>
            <a:ext cx="2232248" cy="720080"/>
          </a:xfrm>
        </p:spPr>
        <p:txBody>
          <a:bodyPr>
            <a:normAutofit fontScale="92500" lnSpcReduction="20000"/>
          </a:bodyPr>
          <a:lstStyle/>
          <a:p>
            <a:pPr marL="0" algn="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ИВАНОВО  </a:t>
            </a:r>
          </a:p>
          <a:p>
            <a:pPr marL="0" algn="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284984"/>
            <a:ext cx="5904656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3140968"/>
            <a:ext cx="5868144" cy="115212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СТРОИТЕЛЬНЫЙ ТЕКСТИЛЬ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83568" y="2132856"/>
            <a:ext cx="8064896" cy="172819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11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6228184" y="4221088"/>
            <a:ext cx="20162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Прямоугольник 327"/>
          <p:cNvSpPr/>
          <p:nvPr/>
        </p:nvSpPr>
        <p:spPr>
          <a:xfrm>
            <a:off x="1259632" y="4077072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9" name="Диаграмма 288"/>
          <p:cNvGraphicFramePr/>
          <p:nvPr/>
        </p:nvGraphicFramePr>
        <p:xfrm>
          <a:off x="611560" y="3861048"/>
          <a:ext cx="38164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" name="object 82"/>
          <p:cNvSpPr/>
          <p:nvPr/>
        </p:nvSpPr>
        <p:spPr>
          <a:xfrm>
            <a:off x="4860032" y="4581128"/>
            <a:ext cx="360040" cy="2016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611560" y="893704"/>
            <a:ext cx="5115996" cy="51907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lvl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7509" algn="l"/>
              </a:tabLst>
              <a:defRPr/>
            </a:pP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Российский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рынок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строительного текстиля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будет расти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быстрее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мирового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из-за  текущего отставания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1100" b="1" i="0" u="none" strike="noStrike" kern="1200" cap="none" spc="26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обеспеченности</a:t>
            </a:r>
            <a:r>
              <a:rPr kumimoji="0" lang="ru-RU" sz="1100" b="1" i="0" u="none" strike="noStrike" kern="1200" cap="none" spc="-22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жильем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приоритетов жилищной</a:t>
            </a:r>
            <a:r>
              <a:rPr kumimoji="0" lang="ru-RU" sz="1100" b="1" i="0" u="none" strike="noStrike" kern="1200" cap="none" spc="-31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политики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10" name="Диаграмма 309"/>
          <p:cNvGraphicFramePr/>
          <p:nvPr/>
        </p:nvGraphicFramePr>
        <p:xfrm>
          <a:off x="5183560" y="4509120"/>
          <a:ext cx="39604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2" name="object 24"/>
          <p:cNvSpPr txBox="1"/>
          <p:nvPr/>
        </p:nvSpPr>
        <p:spPr>
          <a:xfrm>
            <a:off x="683568" y="4005064"/>
            <a:ext cx="3600400" cy="45072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26716" algn="ctr">
              <a:lnSpc>
                <a:spcPct val="102400"/>
              </a:lnSpc>
              <a:spcBef>
                <a:spcPts val="88"/>
              </a:spcBef>
            </a:pPr>
            <a:r>
              <a:rPr lang="ru-RU" sz="1400" b="1" i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мирового рынка по странам в 2019 г., %</a:t>
            </a:r>
            <a:endParaRPr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object 24"/>
          <p:cNvSpPr txBox="1"/>
          <p:nvPr/>
        </p:nvSpPr>
        <p:spPr>
          <a:xfrm>
            <a:off x="5004048" y="4005064"/>
            <a:ext cx="3528392" cy="45072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26716" algn="ctr">
              <a:lnSpc>
                <a:spcPct val="102400"/>
              </a:lnSpc>
              <a:spcBef>
                <a:spcPts val="88"/>
              </a:spcBef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Топ-5 стран и Россия в 2019 году, </a:t>
            </a:r>
            <a:r>
              <a:rPr lang="ru-RU" sz="14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долл</a:t>
            </a:r>
            <a:endParaRPr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467544" y="1628800"/>
            <a:ext cx="8496944" cy="422171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2000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МИРОВОЙ РЫНОК СТРОИТЕЛЬНОГО ТЕКСТИЛЯ ПРОДОЛЖИТ РОСТ, БОЛЬШАЯ ЧАСТЬ СПРОСА ПРИДЕТСЯ НА ЕС И США. ДОЛЯ РФ МОЖЕТ СОСТАВИТЬ – 2%</a:t>
            </a:r>
          </a:p>
        </p:txBody>
      </p:sp>
      <p:sp>
        <p:nvSpPr>
          <p:cNvPr id="115" name="object 27"/>
          <p:cNvSpPr txBox="1"/>
          <p:nvPr/>
        </p:nvSpPr>
        <p:spPr>
          <a:xfrm>
            <a:off x="611560" y="352599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683568" y="2060848"/>
          <a:ext cx="806489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5" name="Прямая со стрелкой 54"/>
          <p:cNvCxnSpPr/>
          <p:nvPr/>
        </p:nvCxnSpPr>
        <p:spPr>
          <a:xfrm flipV="1">
            <a:off x="1331640" y="2420888"/>
            <a:ext cx="6768752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4427984" y="2420888"/>
            <a:ext cx="576064" cy="28219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17"/>
          <p:cNvSpPr txBox="1"/>
          <p:nvPr/>
        </p:nvSpPr>
        <p:spPr>
          <a:xfrm>
            <a:off x="4499992" y="2455850"/>
            <a:ext cx="411474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+6%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5796136" y="4581128"/>
            <a:ext cx="2016224" cy="2016224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552" y="4509120"/>
            <a:ext cx="1080120" cy="50560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R="4453">
              <a:lnSpc>
                <a:spcPct val="102299"/>
              </a:lnSpc>
              <a:spcBef>
                <a:spcPts val="88"/>
              </a:spcBef>
            </a:pPr>
            <a:r>
              <a:rPr sz="10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семьях с одним  ребенком в </a:t>
            </a:r>
            <a:r>
              <a:rPr sz="105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7584" y="5693945"/>
            <a:ext cx="432047" cy="183327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Китай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99592" y="6237312"/>
            <a:ext cx="216024" cy="183327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788024" y="3986392"/>
            <a:ext cx="4104456" cy="45072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22225" marR="26716" indent="-22225" algn="ctr">
              <a:lnSpc>
                <a:spcPct val="102400"/>
              </a:lnSpc>
              <a:spcBef>
                <a:spcPts val="88"/>
              </a:spcBef>
            </a:pPr>
            <a:r>
              <a:rPr sz="1400" b="1" i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Текущий</a:t>
            </a:r>
            <a:r>
              <a:rPr sz="1400" b="1" i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i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1400" b="1" i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целевой ввод жилья  согласно целям нацпроектов, млн</a:t>
            </a:r>
            <a:r>
              <a:rPr sz="1400" b="1" i="1" spc="4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i="1" spc="1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sz="1400" b="1" i="1" spc="26" baseline="2525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sz="1400" b="1" i="1" baseline="25252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object 38"/>
          <p:cNvSpPr txBox="1"/>
          <p:nvPr/>
        </p:nvSpPr>
        <p:spPr>
          <a:xfrm>
            <a:off x="899592" y="5189889"/>
            <a:ext cx="216024" cy="183327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РФ</a:t>
            </a:r>
            <a:endParaRPr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5" name="Диаграмма 354"/>
          <p:cNvGraphicFramePr/>
          <p:nvPr/>
        </p:nvGraphicFramePr>
        <p:xfrm>
          <a:off x="1043608" y="4293096"/>
          <a:ext cx="30963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58" name="Прямая соединительная линия 357"/>
          <p:cNvCxnSpPr/>
          <p:nvPr/>
        </p:nvCxnSpPr>
        <p:spPr>
          <a:xfrm>
            <a:off x="3923928" y="6309320"/>
            <a:ext cx="144016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Прямая соединительная линия 359"/>
          <p:cNvCxnSpPr/>
          <p:nvPr/>
        </p:nvCxnSpPr>
        <p:spPr>
          <a:xfrm flipV="1">
            <a:off x="4067944" y="5301208"/>
            <a:ext cx="0" cy="1008112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Прямая со стрелкой 362"/>
          <p:cNvCxnSpPr/>
          <p:nvPr/>
        </p:nvCxnSpPr>
        <p:spPr>
          <a:xfrm flipH="1">
            <a:off x="2987824" y="5301208"/>
            <a:ext cx="1080120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Овал 363"/>
          <p:cNvSpPr/>
          <p:nvPr/>
        </p:nvSpPr>
        <p:spPr>
          <a:xfrm>
            <a:off x="3779912" y="5589240"/>
            <a:ext cx="504056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65" name="object 17"/>
          <p:cNvSpPr txBox="1"/>
          <p:nvPr/>
        </p:nvSpPr>
        <p:spPr>
          <a:xfrm>
            <a:off x="3779912" y="5661187"/>
            <a:ext cx="504056" cy="21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3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300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42%</a:t>
            </a:r>
            <a:endParaRPr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0" name="Прямая со стрелкой 389"/>
          <p:cNvCxnSpPr/>
          <p:nvPr/>
        </p:nvCxnSpPr>
        <p:spPr>
          <a:xfrm flipV="1">
            <a:off x="6156176" y="4797152"/>
            <a:ext cx="1296144" cy="21602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Овал 390"/>
          <p:cNvSpPr/>
          <p:nvPr/>
        </p:nvSpPr>
        <p:spPr>
          <a:xfrm>
            <a:off x="6516216" y="4725144"/>
            <a:ext cx="504056" cy="3600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object 17"/>
          <p:cNvSpPr txBox="1"/>
          <p:nvPr/>
        </p:nvSpPr>
        <p:spPr>
          <a:xfrm>
            <a:off x="6516216" y="4766314"/>
            <a:ext cx="504056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500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+8%</a:t>
            </a:r>
            <a:endParaRPr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object 24"/>
          <p:cNvSpPr txBox="1"/>
          <p:nvPr/>
        </p:nvSpPr>
        <p:spPr>
          <a:xfrm>
            <a:off x="539552" y="3986392"/>
            <a:ext cx="3672408" cy="45072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26716" algn="ctr">
              <a:lnSpc>
                <a:spcPct val="102299"/>
              </a:lnSpc>
              <a:spcBef>
                <a:spcPts val="88"/>
              </a:spcBef>
            </a:pPr>
            <a:r>
              <a:rPr lang="ru-RU" sz="1400" b="1" i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Обеспеченность жильем </a:t>
            </a:r>
            <a:r>
              <a:rPr lang="ru-RU" sz="1400" b="1" i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 </a:t>
            </a:r>
            <a:r>
              <a:rPr lang="ru-RU" sz="1400" b="1" i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одного жителя,</a:t>
            </a:r>
            <a:r>
              <a:rPr lang="ru-RU" sz="1400" b="1" i="1" spc="3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400" b="1" i="1" spc="26" baseline="2525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i="1" baseline="25252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object 27"/>
          <p:cNvSpPr txBox="1"/>
          <p:nvPr/>
        </p:nvSpPr>
        <p:spPr>
          <a:xfrm>
            <a:off x="539552" y="1638677"/>
            <a:ext cx="8352928" cy="422171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2000" b="1" baseline="529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РОССИЙСКОГО РЫНКА БУДЕТ ОБЕСПЕЧЕН ОТСТАВАНИЕМ В ОБЕСПЕЧЕННОСТИ ЖИЛЬЕМ И ВЫПОЛНЕНИЕМ НАЦИОНАЛЬНЫХ ПРОЕКТОВ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611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object 27"/>
          <p:cNvSpPr txBox="1"/>
          <p:nvPr/>
        </p:nvSpPr>
        <p:spPr>
          <a:xfrm>
            <a:off x="611560" y="352599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object 4"/>
          <p:cNvSpPr txBox="1">
            <a:spLocks/>
          </p:cNvSpPr>
          <p:nvPr/>
        </p:nvSpPr>
        <p:spPr>
          <a:xfrm>
            <a:off x="611560" y="893704"/>
            <a:ext cx="5115996" cy="519072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R="4453" lvl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7509" algn="l"/>
              </a:tabLst>
              <a:defRPr/>
            </a:pP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Российский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рынок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строительного текстиля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будет расти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быстрее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мирового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из-за  текущего отставания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1100" b="1" i="0" u="none" strike="noStrike" kern="1200" cap="none" spc="26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обеспеченности</a:t>
            </a:r>
            <a:r>
              <a:rPr kumimoji="0" lang="ru-RU" sz="1100" b="1" i="0" u="none" strike="noStrike" kern="1200" cap="none" spc="-22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жильем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приоритетов жилищной</a:t>
            </a:r>
            <a:r>
              <a:rPr kumimoji="0" lang="ru-RU" sz="1100" b="1" i="0" u="none" strike="noStrike" kern="1200" cap="none" spc="-31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1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политики</a:t>
            </a:r>
            <a:endParaRPr kumimoji="0" lang="ru-RU" sz="1100" b="1" i="0" u="none" strike="noStrike" kern="1200" cap="none" spc="-4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3568" y="2132856"/>
            <a:ext cx="8064896" cy="172819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Диаграмма 63"/>
          <p:cNvGraphicFramePr/>
          <p:nvPr/>
        </p:nvGraphicFramePr>
        <p:xfrm>
          <a:off x="683568" y="2060848"/>
          <a:ext cx="806489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8" name="Прямая со стрелкой 57"/>
          <p:cNvCxnSpPr/>
          <p:nvPr/>
        </p:nvCxnSpPr>
        <p:spPr>
          <a:xfrm flipV="1">
            <a:off x="1331640" y="2420888"/>
            <a:ext cx="6768752" cy="28803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427984" y="2420888"/>
            <a:ext cx="576064" cy="28219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17"/>
          <p:cNvSpPr txBox="1"/>
          <p:nvPr/>
        </p:nvSpPr>
        <p:spPr>
          <a:xfrm>
            <a:off x="4499992" y="2455850"/>
            <a:ext cx="411474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+6%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" name="Диаграмма 77"/>
          <p:cNvGraphicFramePr/>
          <p:nvPr/>
        </p:nvGraphicFramePr>
        <p:xfrm>
          <a:off x="5796136" y="4455958"/>
          <a:ext cx="20162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1547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5004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АНО «АИ ИО»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+7 980 667 17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1181554" y="1857013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395536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4716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4860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561139" y="1640989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683568" y="90872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строительного текстиля</a:t>
            </a:r>
            <a:endParaRPr lang="en-US" sz="32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4"/>
          <p:cNvSpPr txBox="1">
            <a:spLocks/>
          </p:cNvSpPr>
          <p:nvPr/>
        </p:nvSpPr>
        <p:spPr>
          <a:xfrm>
            <a:off x="971600" y="6442676"/>
            <a:ext cx="7632848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marL="11132" marR="4453" lvl="0">
              <a:spcBef>
                <a:spcPts val="88"/>
              </a:spcBef>
            </a:pP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проекта позволит занять 10%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рынка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выйти </a:t>
            </a:r>
            <a:r>
              <a:rPr lang="ru-RU" sz="1400" b="1" spc="-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окупаемость  через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лет</a:t>
            </a:r>
            <a:endParaRPr kumimoji="0" lang="ru-RU" sz="1400" b="1" i="0" u="none" strike="noStrike" kern="1200" cap="none" spc="-4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3568" y="2452047"/>
            <a:ext cx="734481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82"/>
              </a:spcBef>
              <a:buClr>
                <a:schemeClr val="accent2"/>
              </a:buClr>
              <a:buSzPct val="110000"/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Инвестиции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800</a:t>
            </a:r>
            <a:r>
              <a:rPr lang="ru-RU" b="1" spc="13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95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Активы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2,4</a:t>
            </a:r>
            <a:r>
              <a:rPr lang="ru-RU" b="1" spc="9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b="1" spc="3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86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Численность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занятых – </a:t>
            </a:r>
            <a:r>
              <a:rPr lang="ru-RU" sz="24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220</a:t>
            </a:r>
            <a:r>
              <a:rPr lang="ru-RU" b="1" spc="13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91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Потребность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помещениях – </a:t>
            </a:r>
            <a:r>
              <a:rPr lang="ru-RU" sz="24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17 600</a:t>
            </a:r>
            <a:r>
              <a:rPr lang="ru-RU" sz="2400" b="1" spc="-18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="1" spc="26" baseline="2525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baseline="25252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86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Участок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spc="22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95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Средний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ROIC – </a:t>
            </a:r>
            <a:r>
              <a:rPr lang="ru-RU" sz="24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ru-RU" b="1" spc="4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2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82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IRR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b="1" spc="9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2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95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</a:tabLst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Срок окупаемости </a:t>
            </a:r>
            <a:r>
              <a:rPr lang="ru-RU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spc="26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755576" y="4581128"/>
            <a:ext cx="7920880" cy="1800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7"/>
          <p:cNvSpPr txBox="1"/>
          <p:nvPr/>
        </p:nvSpPr>
        <p:spPr>
          <a:xfrm>
            <a:off x="611560" y="352599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9" name="object 21"/>
          <p:cNvSpPr txBox="1"/>
          <p:nvPr/>
        </p:nvSpPr>
        <p:spPr>
          <a:xfrm>
            <a:off x="755576" y="1704756"/>
            <a:ext cx="8064896" cy="2876372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R="4453"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</a:t>
            </a:r>
            <a:r>
              <a:rPr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оценивается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2000" b="1" spc="13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b="1" spc="13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2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рынка.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Ниша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будет занята за  счет роста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и замещения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импорта, при незначительном занятии  рынка </a:t>
            </a:r>
            <a:r>
              <a:rPr b="1" spc="9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российских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конкурентов</a:t>
            </a:r>
            <a:endParaRPr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6"/>
              </a:spcBef>
              <a:buClr>
                <a:schemeClr val="accent2"/>
              </a:buClr>
            </a:pPr>
            <a:endParaRPr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1909" marR="423555" indent="-132465">
              <a:spcBef>
                <a:spcPts val="4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132465" algn="l"/>
              </a:tabLst>
            </a:pPr>
            <a:r>
              <a:rPr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</a:t>
            </a:r>
            <a:r>
              <a:rPr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планируется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2021-2022 годах при выходе </a:t>
            </a:r>
            <a:r>
              <a:rPr b="1" spc="1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плановую загрузку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</a:t>
            </a:r>
            <a:r>
              <a:rPr b="1" spc="1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8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1909" indent="-132465">
              <a:buClr>
                <a:schemeClr val="accent2"/>
              </a:buClr>
              <a:buFont typeface="Arial" pitchFamily="34" charset="0"/>
              <a:buChar char="•"/>
              <a:tabLst>
                <a:tab pos="132465" algn="l"/>
              </a:tabLst>
            </a:pP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Мощность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составит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13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b="1" spc="5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тонн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9"/>
              </a:spcBef>
              <a:buClr>
                <a:schemeClr val="accent2"/>
              </a:buClr>
              <a:buFont typeface="Arial" pitchFamily="34" charset="0"/>
              <a:buChar char="•"/>
            </a:pP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31909" indent="-132465">
              <a:buClr>
                <a:schemeClr val="accent2"/>
              </a:buClr>
              <a:buFont typeface="Arial" pitchFamily="34" charset="0"/>
              <a:buChar char="•"/>
              <a:tabLst>
                <a:tab pos="132465" algn="l"/>
              </a:tabLst>
            </a:pP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Средняя стоимость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тонны материала составит </a:t>
            </a:r>
            <a:r>
              <a:rPr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13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170</a:t>
            </a:r>
            <a:r>
              <a:rPr b="1" spc="13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b="1" spc="10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6381328"/>
            <a:ext cx="8280920" cy="30777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R="74581">
              <a:spcBef>
                <a:spcPts val="811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 выходе на полную загрузку выручка проекта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составить 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spc="-3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21"/>
          <p:cNvSpPr txBox="1"/>
          <p:nvPr/>
        </p:nvSpPr>
        <p:spPr>
          <a:xfrm>
            <a:off x="755576" y="1101402"/>
            <a:ext cx="5112568" cy="383382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>
              <a:spcBef>
                <a:spcPts val="614"/>
              </a:spcBef>
              <a:buSzPct val="125000"/>
              <a:buFont typeface="+mj-lt"/>
              <a:buAutoNum type="arabicPeriod" startAt="3"/>
              <a:tabLst>
                <a:tab pos="496467" algn="l"/>
              </a:tabLst>
            </a:pPr>
            <a:r>
              <a:rPr lang="en-US" sz="19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9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прогноза</a:t>
            </a:r>
            <a:r>
              <a:rPr sz="24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755576" y="4437112"/>
          <a:ext cx="792088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100" name="Прямоугольник 99"/>
          <p:cNvSpPr/>
          <p:nvPr/>
        </p:nvSpPr>
        <p:spPr>
          <a:xfrm>
            <a:off x="539552" y="4581128"/>
            <a:ext cx="8352928" cy="648072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39552" y="2492896"/>
            <a:ext cx="8352928" cy="504056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39552" y="2204864"/>
            <a:ext cx="8352928" cy="2880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Елена\Desktop\167cda49b0337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9542"/>
            <a:ext cx="4608512" cy="1800973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611560" y="188640"/>
            <a:ext cx="4608512" cy="21602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6"/>
          <p:cNvSpPr txBox="1"/>
          <p:nvPr/>
        </p:nvSpPr>
        <p:spPr>
          <a:xfrm>
            <a:off x="611560" y="136188"/>
            <a:ext cx="4608512" cy="227246"/>
          </a:xfrm>
          <a:prstGeom prst="rect">
            <a:avLst/>
          </a:prstGeom>
          <a:ln w="1905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4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Завод по производству Строительного текстиля  </a:t>
            </a:r>
            <a:endParaRPr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4"/>
          <p:cNvSpPr txBox="1">
            <a:spLocks noGrp="1"/>
          </p:cNvSpPr>
          <p:nvPr>
            <p:ph type="title"/>
          </p:nvPr>
        </p:nvSpPr>
        <p:spPr>
          <a:xfrm>
            <a:off x="539551" y="2236523"/>
            <a:ext cx="8352929" cy="18821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R="4453" algn="ctr">
              <a:spcBef>
                <a:spcPts val="88"/>
              </a:spcBef>
            </a:pPr>
            <a:r>
              <a:rPr lang="ru-RU" sz="115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sz="1150" b="1" spc="-4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Рынок</a:t>
            </a:r>
            <a:r>
              <a:rPr sz="115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5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строительного текстиля представлен </a:t>
            </a:r>
            <a:r>
              <a:rPr sz="1150" b="1" spc="-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различной</a:t>
            </a:r>
            <a:r>
              <a:rPr sz="115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50" b="1" spc="-4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продукцией</a:t>
            </a:r>
            <a:r>
              <a:rPr lang="ru-RU" sz="115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15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5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sz="1150" b="1" spc="-4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sz="115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50" b="1" spc="-4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тканых</a:t>
            </a:r>
            <a:r>
              <a:rPr lang="ru-RU" sz="115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15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  и </a:t>
            </a:r>
            <a:r>
              <a:rPr sz="115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нетканых</a:t>
            </a:r>
            <a:r>
              <a:rPr sz="11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50" b="1" spc="-4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</a:t>
            </a:r>
          </a:p>
        </p:txBody>
      </p:sp>
      <p:sp>
        <p:nvSpPr>
          <p:cNvPr id="46" name="object 6"/>
          <p:cNvSpPr txBox="1"/>
          <p:nvPr/>
        </p:nvSpPr>
        <p:spPr>
          <a:xfrm>
            <a:off x="539552" y="2636912"/>
            <a:ext cx="2160240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Изоляция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2699792" y="2636912"/>
            <a:ext cx="2232248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Основа для </a:t>
            </a: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битумной</a:t>
            </a:r>
            <a:r>
              <a:rPr sz="1100" b="1" spc="-66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кровли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8"/>
          <p:cNvSpPr txBox="1"/>
          <p:nvPr/>
        </p:nvSpPr>
        <p:spPr>
          <a:xfrm>
            <a:off x="4932039" y="2636912"/>
            <a:ext cx="1872209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Фасадная</a:t>
            </a:r>
            <a:r>
              <a:rPr sz="1100" b="1" spc="-7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сетка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0"/>
          <p:cNvSpPr/>
          <p:nvPr/>
        </p:nvSpPr>
        <p:spPr>
          <a:xfrm>
            <a:off x="539552" y="2996952"/>
            <a:ext cx="2160240" cy="1584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/>
          <a:lstStyle/>
          <a:p>
            <a:endParaRPr sz="105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11"/>
          <p:cNvSpPr/>
          <p:nvPr/>
        </p:nvSpPr>
        <p:spPr>
          <a:xfrm>
            <a:off x="2699792" y="2996952"/>
            <a:ext cx="2232248" cy="1584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/>
          <a:lstStyle/>
          <a:p>
            <a:endParaRPr sz="105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12"/>
          <p:cNvSpPr/>
          <p:nvPr/>
        </p:nvSpPr>
        <p:spPr>
          <a:xfrm>
            <a:off x="4932040" y="2996952"/>
            <a:ext cx="1872208" cy="158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/>
          <a:lstStyle/>
          <a:p>
            <a:endParaRPr sz="105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13"/>
          <p:cNvSpPr txBox="1"/>
          <p:nvPr/>
        </p:nvSpPr>
        <p:spPr>
          <a:xfrm>
            <a:off x="6876256" y="2564904"/>
            <a:ext cx="1944216" cy="360040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Архитектурные мембраны</a:t>
            </a:r>
            <a:r>
              <a:rPr sz="1100" b="1" spc="-11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тенты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22"/>
          <p:cNvSpPr/>
          <p:nvPr/>
        </p:nvSpPr>
        <p:spPr>
          <a:xfrm>
            <a:off x="6804248" y="2996952"/>
            <a:ext cx="2088232" cy="1584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/>
          <a:lstStyle/>
          <a:p>
            <a:endParaRPr sz="105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15"/>
          <p:cNvSpPr txBox="1"/>
          <p:nvPr/>
        </p:nvSpPr>
        <p:spPr>
          <a:xfrm>
            <a:off x="539552" y="4797152"/>
            <a:ext cx="2160240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Штукатурная</a:t>
            </a:r>
            <a:r>
              <a:rPr sz="1100" b="1" spc="-5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сетка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14"/>
          <p:cNvSpPr/>
          <p:nvPr/>
        </p:nvSpPr>
        <p:spPr>
          <a:xfrm>
            <a:off x="539553" y="5229200"/>
            <a:ext cx="2160239" cy="1440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/>
          <a:lstStyle/>
          <a:p>
            <a:endParaRPr sz="13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17"/>
          <p:cNvSpPr txBox="1"/>
          <p:nvPr/>
        </p:nvSpPr>
        <p:spPr>
          <a:xfrm>
            <a:off x="2699792" y="4653136"/>
            <a:ext cx="2232248" cy="51963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4453" indent="-557" algn="ctr">
              <a:spcBef>
                <a:spcPts val="92"/>
              </a:spcBef>
            </a:pP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Композитные 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ткани </a:t>
            </a: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 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углеродного </a:t>
            </a: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волокна</a:t>
            </a:r>
            <a:r>
              <a:rPr sz="1100" b="1" spc="-8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 трубопроводов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2771800" y="5373216"/>
            <a:ext cx="2088232" cy="1152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9050">
            <a:noFill/>
            <a:prstDash val="solid"/>
          </a:ln>
        </p:spPr>
        <p:txBody>
          <a:bodyPr wrap="square" lIns="0" tIns="0" rIns="0" bIns="0" rtlCol="0"/>
          <a:lstStyle/>
          <a:p>
            <a:endParaRPr sz="13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19"/>
          <p:cNvSpPr txBox="1"/>
          <p:nvPr/>
        </p:nvSpPr>
        <p:spPr>
          <a:xfrm>
            <a:off x="4932040" y="4725144"/>
            <a:ext cx="1872208" cy="35035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26716" algn="ctr">
              <a:spcBef>
                <a:spcPts val="92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Защита </a:t>
            </a:r>
            <a:r>
              <a:rPr sz="11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sz="1100" b="1" spc="-9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солнечных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1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лучей</a:t>
            </a:r>
            <a:endParaRPr sz="1100" baseline="2380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18"/>
          <p:cNvSpPr/>
          <p:nvPr/>
        </p:nvSpPr>
        <p:spPr>
          <a:xfrm>
            <a:off x="4932040" y="5229200"/>
            <a:ext cx="1872208" cy="1440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/>
          <a:lstStyle/>
          <a:p>
            <a:endParaRPr sz="13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21"/>
          <p:cNvSpPr txBox="1"/>
          <p:nvPr/>
        </p:nvSpPr>
        <p:spPr>
          <a:xfrm>
            <a:off x="6804248" y="4797152"/>
            <a:ext cx="2088232" cy="18107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Маркизные</a:t>
            </a:r>
            <a:r>
              <a:rPr sz="1100" b="1" spc="-8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ткани</a:t>
            </a:r>
            <a:endParaRPr sz="11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20"/>
          <p:cNvSpPr/>
          <p:nvPr/>
        </p:nvSpPr>
        <p:spPr>
          <a:xfrm>
            <a:off x="6804248" y="5229200"/>
            <a:ext cx="2088232" cy="1440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9050">
            <a:solidFill>
              <a:schemeClr val="accent2"/>
            </a:solidFill>
            <a:prstDash val="solid"/>
          </a:ln>
        </p:spPr>
        <p:txBody>
          <a:bodyPr wrap="square" lIns="0" tIns="0" rIns="0" bIns="0" rtlCol="0"/>
          <a:lstStyle/>
          <a:p>
            <a:endParaRPr sz="13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2411760" y="5229200"/>
            <a:ext cx="25202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411760" y="6669360"/>
            <a:ext cx="25202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539552" y="4437112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8892480" y="4365104"/>
            <a:ext cx="0" cy="8640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2699792" y="4437112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4932040" y="4509120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6804248" y="4509120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539552" y="2492896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8892480" y="2492896"/>
            <a:ext cx="0" cy="8640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699792" y="2492896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4932040" y="2492896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6804248" y="2492896"/>
            <a:ext cx="0" cy="7920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9552" y="2492896"/>
            <a:ext cx="835292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67544" y="1739848"/>
            <a:ext cx="8568952" cy="302433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544" y="1006943"/>
            <a:ext cx="4752528" cy="657571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Производство строительного текстиля – традиционный</a:t>
            </a:r>
            <a:b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промышленный процесс с фокусом на НИОКР</a:t>
            </a:r>
            <a:endParaRPr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552" y="2387920"/>
            <a:ext cx="2304256" cy="227163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Модификации продукта за счет использования разных волокон и пропиток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Испытания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Тестирование и сертификация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Разработка упаковки</a:t>
            </a:r>
            <a:endParaRPr sz="1600" b="1" spc="9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87824" y="2390798"/>
            <a:ext cx="2232248" cy="227163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Сбор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сырья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при использовании вторичных полиэфирных волокон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Закупка полимеров и других материалов с последующей экструзией</a:t>
            </a:r>
            <a:r>
              <a:rPr lang="ru-RU" sz="16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4"/>
          <p:cNvSpPr txBox="1"/>
          <p:nvPr/>
        </p:nvSpPr>
        <p:spPr>
          <a:xfrm>
            <a:off x="7236296" y="2411703"/>
            <a:ext cx="1728192" cy="2025409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каналов сбыта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Создание сети региональных складов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Логистика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Продвижение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ятиугольник 93"/>
          <p:cNvSpPr/>
          <p:nvPr/>
        </p:nvSpPr>
        <p:spPr>
          <a:xfrm>
            <a:off x="467544" y="1739848"/>
            <a:ext cx="2417546" cy="648072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467544" y="1772816"/>
            <a:ext cx="2232248" cy="50424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  <a:buClr>
                <a:schemeClr val="accent2"/>
              </a:buClr>
            </a:pPr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НИОКР и развитие продукта</a:t>
            </a:r>
          </a:p>
        </p:txBody>
      </p:sp>
      <p:sp>
        <p:nvSpPr>
          <p:cNvPr id="96" name="Пятиугольник 95"/>
          <p:cNvSpPr/>
          <p:nvPr/>
        </p:nvSpPr>
        <p:spPr>
          <a:xfrm>
            <a:off x="2915816" y="1739848"/>
            <a:ext cx="2304256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5220072" y="1739848"/>
            <a:ext cx="1944216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0072" y="1772816"/>
            <a:ext cx="1800200" cy="504245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  <a:buClr>
                <a:schemeClr val="accent2"/>
              </a:buClr>
            </a:pPr>
            <a:r>
              <a:rPr sz="1600" b="1" spc="-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600" b="1" spc="4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6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spc="-9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изводство</a:t>
            </a:r>
            <a:r>
              <a:rPr lang="ru-RU"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материала</a:t>
            </a:r>
            <a:endParaRPr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ятиугольник 100"/>
          <p:cNvSpPr/>
          <p:nvPr/>
        </p:nvSpPr>
        <p:spPr>
          <a:xfrm>
            <a:off x="7164288" y="1739848"/>
            <a:ext cx="187220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64288" y="1874833"/>
            <a:ext cx="1728192" cy="258023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  <a:buClr>
                <a:schemeClr val="accent2"/>
              </a:buClr>
            </a:pPr>
            <a:r>
              <a:rPr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Сбыт</a:t>
            </a:r>
            <a:endParaRPr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915816" y="1955872"/>
            <a:ext cx="0" cy="2808312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7164288" y="1883864"/>
            <a:ext cx="0" cy="28803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220072" y="1883864"/>
            <a:ext cx="0" cy="288032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18"/>
          <p:cNvSpPr txBox="1"/>
          <p:nvPr/>
        </p:nvSpPr>
        <p:spPr>
          <a:xfrm>
            <a:off x="467544" y="4780979"/>
            <a:ext cx="8568952" cy="1888381"/>
          </a:xfrm>
          <a:prstGeom prst="rect">
            <a:avLst/>
          </a:prstGeom>
        </p:spPr>
        <p:txBody>
          <a:bodyPr vert="horz" wrap="square" lIns="0" tIns="71798" rIns="0" bIns="0" rtlCol="0">
            <a:spAutoFit/>
          </a:bodyPr>
          <a:lstStyle/>
          <a:p>
            <a:pPr marL="11132">
              <a:spcBef>
                <a:spcPts val="565"/>
              </a:spcBef>
              <a:buClr>
                <a:schemeClr val="accent2"/>
              </a:buClr>
            </a:pPr>
            <a:r>
              <a:rPr sz="1600" b="1" spc="13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Комментарии</a:t>
            </a:r>
            <a:r>
              <a:rPr lang="en-US" sz="16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Большинство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компаний концентрируют всю цепочку стоимости в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рамках одного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проекта, за исключением производства вторичного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полиэфирного волокна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которое чаще закупается у партнеров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Ключевую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роль в процессе создания продукта играет НИОКР, так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различные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модификации состава волокон и используемых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дополнительных пропиток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существенно изменить потребительские свойства</a:t>
            </a:r>
            <a:endParaRPr sz="17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11560" y="332656"/>
            <a:ext cx="4824536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755576" y="332656"/>
            <a:ext cx="4608512" cy="62735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ЦКЛЮЧЕВЫЕ БИЗНЕС-ПРОЦЕССЫ ПРОЕКТА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5816" y="1772816"/>
            <a:ext cx="2088232" cy="50424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  <a:buClr>
                <a:schemeClr val="accent2"/>
              </a:buClr>
            </a:pPr>
            <a:r>
              <a:rPr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роизводство</a:t>
            </a:r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волокна</a:t>
            </a:r>
            <a:endParaRPr lang="ru-RU" sz="1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5292080" y="2369892"/>
            <a:ext cx="1800200" cy="1779188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Прядение и вытягивание волокон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и обработка холста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Упаковка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79712" y="1728192"/>
            <a:ext cx="7164288" cy="5157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35"/>
          <p:cNvSpPr/>
          <p:nvPr/>
        </p:nvSpPr>
        <p:spPr>
          <a:xfrm>
            <a:off x="395536" y="3212976"/>
            <a:ext cx="1440160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5"/>
          <p:cNvSpPr/>
          <p:nvPr/>
        </p:nvSpPr>
        <p:spPr>
          <a:xfrm>
            <a:off x="611560" y="1988840"/>
            <a:ext cx="1080120" cy="936104"/>
          </a:xfrm>
          <a:custGeom>
            <a:avLst/>
            <a:gdLst/>
            <a:ahLst/>
            <a:cxnLst/>
            <a:rect l="l" t="t" r="r" b="b"/>
            <a:pathLst>
              <a:path w="567054" h="454660">
                <a:moveTo>
                  <a:pt x="201167" y="72390"/>
                </a:moveTo>
                <a:lnTo>
                  <a:pt x="155447" y="72390"/>
                </a:lnTo>
                <a:lnTo>
                  <a:pt x="153923" y="0"/>
                </a:lnTo>
                <a:lnTo>
                  <a:pt x="201167" y="0"/>
                </a:lnTo>
                <a:lnTo>
                  <a:pt x="201167" y="72390"/>
                </a:lnTo>
                <a:close/>
              </a:path>
              <a:path w="567054" h="454660">
                <a:moveTo>
                  <a:pt x="406288" y="6350"/>
                </a:moveTo>
                <a:lnTo>
                  <a:pt x="327635" y="6350"/>
                </a:lnTo>
                <a:lnTo>
                  <a:pt x="336232" y="5080"/>
                </a:lnTo>
                <a:lnTo>
                  <a:pt x="349686" y="2540"/>
                </a:lnTo>
                <a:lnTo>
                  <a:pt x="384666" y="2540"/>
                </a:lnTo>
                <a:lnTo>
                  <a:pt x="397763" y="5080"/>
                </a:lnTo>
                <a:lnTo>
                  <a:pt x="406288" y="6350"/>
                </a:lnTo>
                <a:close/>
              </a:path>
              <a:path w="567054" h="454660">
                <a:moveTo>
                  <a:pt x="282380" y="77470"/>
                </a:moveTo>
                <a:lnTo>
                  <a:pt x="205739" y="77470"/>
                </a:lnTo>
                <a:lnTo>
                  <a:pt x="205739" y="6350"/>
                </a:lnTo>
                <a:lnTo>
                  <a:pt x="236838" y="20320"/>
                </a:lnTo>
                <a:lnTo>
                  <a:pt x="262508" y="43180"/>
                </a:lnTo>
                <a:lnTo>
                  <a:pt x="280749" y="71120"/>
                </a:lnTo>
                <a:lnTo>
                  <a:pt x="282380" y="77470"/>
                </a:lnTo>
                <a:close/>
              </a:path>
              <a:path w="567054" h="454660">
                <a:moveTo>
                  <a:pt x="307847" y="87630"/>
                </a:moveTo>
                <a:lnTo>
                  <a:pt x="306323" y="87630"/>
                </a:lnTo>
                <a:lnTo>
                  <a:pt x="302132" y="72390"/>
                </a:lnTo>
                <a:lnTo>
                  <a:pt x="299465" y="66040"/>
                </a:lnTo>
                <a:lnTo>
                  <a:pt x="295655" y="58420"/>
                </a:lnTo>
                <a:lnTo>
                  <a:pt x="303275" y="55880"/>
                </a:lnTo>
                <a:lnTo>
                  <a:pt x="307847" y="54610"/>
                </a:lnTo>
                <a:lnTo>
                  <a:pt x="304800" y="54610"/>
                </a:lnTo>
                <a:lnTo>
                  <a:pt x="309371" y="52070"/>
                </a:lnTo>
                <a:lnTo>
                  <a:pt x="313943" y="20320"/>
                </a:lnTo>
                <a:lnTo>
                  <a:pt x="313943" y="13970"/>
                </a:lnTo>
                <a:lnTo>
                  <a:pt x="318516" y="8890"/>
                </a:lnTo>
                <a:lnTo>
                  <a:pt x="324611" y="6350"/>
                </a:lnTo>
                <a:lnTo>
                  <a:pt x="409955" y="6350"/>
                </a:lnTo>
                <a:lnTo>
                  <a:pt x="416051" y="8890"/>
                </a:lnTo>
                <a:lnTo>
                  <a:pt x="419100" y="12700"/>
                </a:lnTo>
                <a:lnTo>
                  <a:pt x="420623" y="19050"/>
                </a:lnTo>
                <a:lnTo>
                  <a:pt x="422635" y="33020"/>
                </a:lnTo>
                <a:lnTo>
                  <a:pt x="352615" y="33020"/>
                </a:lnTo>
                <a:lnTo>
                  <a:pt x="346495" y="34290"/>
                </a:lnTo>
                <a:lnTo>
                  <a:pt x="341375" y="34290"/>
                </a:lnTo>
                <a:lnTo>
                  <a:pt x="338327" y="66040"/>
                </a:lnTo>
                <a:lnTo>
                  <a:pt x="336803" y="71120"/>
                </a:lnTo>
                <a:lnTo>
                  <a:pt x="333755" y="77470"/>
                </a:lnTo>
                <a:lnTo>
                  <a:pt x="327659" y="78740"/>
                </a:lnTo>
                <a:lnTo>
                  <a:pt x="320920" y="81280"/>
                </a:lnTo>
                <a:lnTo>
                  <a:pt x="317182" y="82550"/>
                </a:lnTo>
                <a:lnTo>
                  <a:pt x="313729" y="83820"/>
                </a:lnTo>
                <a:lnTo>
                  <a:pt x="307847" y="87630"/>
                </a:lnTo>
                <a:close/>
              </a:path>
              <a:path w="567054" h="454660">
                <a:moveTo>
                  <a:pt x="117347" y="125730"/>
                </a:moveTo>
                <a:lnTo>
                  <a:pt x="53339" y="125730"/>
                </a:lnTo>
                <a:lnTo>
                  <a:pt x="50291" y="120650"/>
                </a:lnTo>
                <a:lnTo>
                  <a:pt x="50291" y="111760"/>
                </a:lnTo>
                <a:lnTo>
                  <a:pt x="53339" y="107950"/>
                </a:lnTo>
                <a:lnTo>
                  <a:pt x="67055" y="107950"/>
                </a:lnTo>
                <a:lnTo>
                  <a:pt x="75628" y="73660"/>
                </a:lnTo>
                <a:lnTo>
                  <a:pt x="93344" y="44450"/>
                </a:lnTo>
                <a:lnTo>
                  <a:pt x="118490" y="22860"/>
                </a:lnTo>
                <a:lnTo>
                  <a:pt x="149351" y="8890"/>
                </a:lnTo>
                <a:lnTo>
                  <a:pt x="150875" y="39370"/>
                </a:lnTo>
                <a:lnTo>
                  <a:pt x="150875" y="77470"/>
                </a:lnTo>
                <a:lnTo>
                  <a:pt x="282380" y="77470"/>
                </a:lnTo>
                <a:lnTo>
                  <a:pt x="289559" y="105410"/>
                </a:lnTo>
                <a:lnTo>
                  <a:pt x="303275" y="105410"/>
                </a:lnTo>
                <a:lnTo>
                  <a:pt x="306323" y="109220"/>
                </a:lnTo>
                <a:lnTo>
                  <a:pt x="306323" y="115570"/>
                </a:lnTo>
                <a:lnTo>
                  <a:pt x="307847" y="119380"/>
                </a:lnTo>
                <a:lnTo>
                  <a:pt x="303275" y="123190"/>
                </a:lnTo>
                <a:lnTo>
                  <a:pt x="298703" y="124460"/>
                </a:lnTo>
                <a:lnTo>
                  <a:pt x="140207" y="124460"/>
                </a:lnTo>
                <a:lnTo>
                  <a:pt x="117347" y="125730"/>
                </a:lnTo>
                <a:close/>
              </a:path>
              <a:path w="567054" h="454660">
                <a:moveTo>
                  <a:pt x="501840" y="54610"/>
                </a:moveTo>
                <a:lnTo>
                  <a:pt x="431291" y="54610"/>
                </a:lnTo>
                <a:lnTo>
                  <a:pt x="457200" y="34290"/>
                </a:lnTo>
                <a:lnTo>
                  <a:pt x="463295" y="29210"/>
                </a:lnTo>
                <a:lnTo>
                  <a:pt x="469391" y="29210"/>
                </a:lnTo>
                <a:lnTo>
                  <a:pt x="475487" y="33020"/>
                </a:lnTo>
                <a:lnTo>
                  <a:pt x="477916" y="34290"/>
                </a:lnTo>
                <a:lnTo>
                  <a:pt x="484631" y="39370"/>
                </a:lnTo>
                <a:lnTo>
                  <a:pt x="494775" y="48260"/>
                </a:lnTo>
                <a:lnTo>
                  <a:pt x="501840" y="54610"/>
                </a:lnTo>
                <a:close/>
              </a:path>
              <a:path w="567054" h="454660">
                <a:moveTo>
                  <a:pt x="438911" y="87630"/>
                </a:moveTo>
                <a:lnTo>
                  <a:pt x="432816" y="87630"/>
                </a:lnTo>
                <a:lnTo>
                  <a:pt x="428243" y="86360"/>
                </a:lnTo>
                <a:lnTo>
                  <a:pt x="421695" y="82550"/>
                </a:lnTo>
                <a:lnTo>
                  <a:pt x="418147" y="81280"/>
                </a:lnTo>
                <a:lnTo>
                  <a:pt x="414313" y="80010"/>
                </a:lnTo>
                <a:lnTo>
                  <a:pt x="406907" y="77470"/>
                </a:lnTo>
                <a:lnTo>
                  <a:pt x="400811" y="76200"/>
                </a:lnTo>
                <a:lnTo>
                  <a:pt x="397763" y="71120"/>
                </a:lnTo>
                <a:lnTo>
                  <a:pt x="396239" y="64770"/>
                </a:lnTo>
                <a:lnTo>
                  <a:pt x="393191" y="34290"/>
                </a:lnTo>
                <a:lnTo>
                  <a:pt x="388071" y="33020"/>
                </a:lnTo>
                <a:lnTo>
                  <a:pt x="422635" y="33020"/>
                </a:lnTo>
                <a:lnTo>
                  <a:pt x="425195" y="50800"/>
                </a:lnTo>
                <a:lnTo>
                  <a:pt x="429767" y="52070"/>
                </a:lnTo>
                <a:lnTo>
                  <a:pt x="426719" y="52070"/>
                </a:lnTo>
                <a:lnTo>
                  <a:pt x="431291" y="54610"/>
                </a:lnTo>
                <a:lnTo>
                  <a:pt x="501840" y="54610"/>
                </a:lnTo>
                <a:lnTo>
                  <a:pt x="507491" y="59690"/>
                </a:lnTo>
                <a:lnTo>
                  <a:pt x="511855" y="64770"/>
                </a:lnTo>
                <a:lnTo>
                  <a:pt x="467867" y="64770"/>
                </a:lnTo>
                <a:lnTo>
                  <a:pt x="443483" y="85090"/>
                </a:lnTo>
                <a:lnTo>
                  <a:pt x="438911" y="87630"/>
                </a:lnTo>
                <a:close/>
              </a:path>
              <a:path w="567054" h="454660">
                <a:moveTo>
                  <a:pt x="514817" y="339090"/>
                </a:moveTo>
                <a:lnTo>
                  <a:pt x="470916" y="339090"/>
                </a:lnTo>
                <a:lnTo>
                  <a:pt x="475487" y="336550"/>
                </a:lnTo>
                <a:lnTo>
                  <a:pt x="489203" y="322580"/>
                </a:lnTo>
                <a:lnTo>
                  <a:pt x="494394" y="316230"/>
                </a:lnTo>
                <a:lnTo>
                  <a:pt x="498728" y="311150"/>
                </a:lnTo>
                <a:lnTo>
                  <a:pt x="502491" y="306070"/>
                </a:lnTo>
                <a:lnTo>
                  <a:pt x="505967" y="302260"/>
                </a:lnTo>
                <a:lnTo>
                  <a:pt x="486155" y="278130"/>
                </a:lnTo>
                <a:lnTo>
                  <a:pt x="483107" y="273050"/>
                </a:lnTo>
                <a:lnTo>
                  <a:pt x="481583" y="267970"/>
                </a:lnTo>
                <a:lnTo>
                  <a:pt x="484631" y="262890"/>
                </a:lnTo>
                <a:lnTo>
                  <a:pt x="488441" y="252730"/>
                </a:lnTo>
                <a:lnTo>
                  <a:pt x="489775" y="248920"/>
                </a:lnTo>
                <a:lnTo>
                  <a:pt x="492251" y="241300"/>
                </a:lnTo>
                <a:lnTo>
                  <a:pt x="493775" y="234950"/>
                </a:lnTo>
                <a:lnTo>
                  <a:pt x="499871" y="232410"/>
                </a:lnTo>
                <a:lnTo>
                  <a:pt x="504443" y="231140"/>
                </a:lnTo>
                <a:lnTo>
                  <a:pt x="536447" y="226060"/>
                </a:lnTo>
                <a:lnTo>
                  <a:pt x="536447" y="219710"/>
                </a:lnTo>
                <a:lnTo>
                  <a:pt x="537971" y="212090"/>
                </a:lnTo>
                <a:lnTo>
                  <a:pt x="536447" y="201930"/>
                </a:lnTo>
                <a:lnTo>
                  <a:pt x="536368" y="191770"/>
                </a:lnTo>
                <a:lnTo>
                  <a:pt x="536257" y="186690"/>
                </a:lnTo>
                <a:lnTo>
                  <a:pt x="535804" y="181610"/>
                </a:lnTo>
                <a:lnTo>
                  <a:pt x="534923" y="176530"/>
                </a:lnTo>
                <a:lnTo>
                  <a:pt x="504443" y="171450"/>
                </a:lnTo>
                <a:lnTo>
                  <a:pt x="499871" y="171450"/>
                </a:lnTo>
                <a:lnTo>
                  <a:pt x="493775" y="166370"/>
                </a:lnTo>
                <a:lnTo>
                  <a:pt x="492251" y="162560"/>
                </a:lnTo>
                <a:lnTo>
                  <a:pt x="489751" y="154940"/>
                </a:lnTo>
                <a:lnTo>
                  <a:pt x="488251" y="151130"/>
                </a:lnTo>
                <a:lnTo>
                  <a:pt x="486465" y="148590"/>
                </a:lnTo>
                <a:lnTo>
                  <a:pt x="483107" y="140970"/>
                </a:lnTo>
                <a:lnTo>
                  <a:pt x="481583" y="135890"/>
                </a:lnTo>
                <a:lnTo>
                  <a:pt x="481583" y="130810"/>
                </a:lnTo>
                <a:lnTo>
                  <a:pt x="484631" y="125730"/>
                </a:lnTo>
                <a:lnTo>
                  <a:pt x="504443" y="101600"/>
                </a:lnTo>
                <a:lnTo>
                  <a:pt x="500943" y="97790"/>
                </a:lnTo>
                <a:lnTo>
                  <a:pt x="472439" y="69850"/>
                </a:lnTo>
                <a:lnTo>
                  <a:pt x="467867" y="64770"/>
                </a:lnTo>
                <a:lnTo>
                  <a:pt x="511855" y="64770"/>
                </a:lnTo>
                <a:lnTo>
                  <a:pt x="519493" y="73660"/>
                </a:lnTo>
                <a:lnTo>
                  <a:pt x="528065" y="82550"/>
                </a:lnTo>
                <a:lnTo>
                  <a:pt x="534923" y="92710"/>
                </a:lnTo>
                <a:lnTo>
                  <a:pt x="537971" y="97790"/>
                </a:lnTo>
                <a:lnTo>
                  <a:pt x="537971" y="104140"/>
                </a:lnTo>
                <a:lnTo>
                  <a:pt x="533400" y="110490"/>
                </a:lnTo>
                <a:lnTo>
                  <a:pt x="513587" y="135890"/>
                </a:lnTo>
                <a:lnTo>
                  <a:pt x="515111" y="138430"/>
                </a:lnTo>
                <a:lnTo>
                  <a:pt x="516635" y="140970"/>
                </a:lnTo>
                <a:lnTo>
                  <a:pt x="517143" y="140970"/>
                </a:lnTo>
                <a:lnTo>
                  <a:pt x="518159" y="142240"/>
                </a:lnTo>
                <a:lnTo>
                  <a:pt x="556259" y="148590"/>
                </a:lnTo>
                <a:lnTo>
                  <a:pt x="566825" y="198120"/>
                </a:lnTo>
                <a:lnTo>
                  <a:pt x="566825" y="203200"/>
                </a:lnTo>
                <a:lnTo>
                  <a:pt x="563070" y="241300"/>
                </a:lnTo>
                <a:lnTo>
                  <a:pt x="518159" y="260350"/>
                </a:lnTo>
                <a:lnTo>
                  <a:pt x="516635" y="264160"/>
                </a:lnTo>
                <a:lnTo>
                  <a:pt x="517397" y="264160"/>
                </a:lnTo>
                <a:lnTo>
                  <a:pt x="515111" y="267970"/>
                </a:lnTo>
                <a:lnTo>
                  <a:pt x="536447" y="293370"/>
                </a:lnTo>
                <a:lnTo>
                  <a:pt x="539495" y="298450"/>
                </a:lnTo>
                <a:lnTo>
                  <a:pt x="539495" y="304800"/>
                </a:lnTo>
                <a:lnTo>
                  <a:pt x="536447" y="309880"/>
                </a:lnTo>
                <a:lnTo>
                  <a:pt x="534971" y="313690"/>
                </a:lnTo>
                <a:lnTo>
                  <a:pt x="530351" y="320040"/>
                </a:lnTo>
                <a:lnTo>
                  <a:pt x="522303" y="330200"/>
                </a:lnTo>
                <a:lnTo>
                  <a:pt x="514817" y="339090"/>
                </a:lnTo>
                <a:close/>
              </a:path>
              <a:path w="567054" h="454660">
                <a:moveTo>
                  <a:pt x="368807" y="267970"/>
                </a:moveTo>
                <a:lnTo>
                  <a:pt x="298703" y="267970"/>
                </a:lnTo>
                <a:lnTo>
                  <a:pt x="289536" y="255270"/>
                </a:lnTo>
                <a:lnTo>
                  <a:pt x="282511" y="242570"/>
                </a:lnTo>
                <a:lnTo>
                  <a:pt x="277486" y="228600"/>
                </a:lnTo>
                <a:lnTo>
                  <a:pt x="274319" y="214630"/>
                </a:lnTo>
                <a:lnTo>
                  <a:pt x="282558" y="198120"/>
                </a:lnTo>
                <a:lnTo>
                  <a:pt x="288797" y="180340"/>
                </a:lnTo>
                <a:lnTo>
                  <a:pt x="292750" y="162560"/>
                </a:lnTo>
                <a:lnTo>
                  <a:pt x="294131" y="143510"/>
                </a:lnTo>
                <a:lnTo>
                  <a:pt x="294131" y="142240"/>
                </a:lnTo>
                <a:lnTo>
                  <a:pt x="298703" y="142240"/>
                </a:lnTo>
                <a:lnTo>
                  <a:pt x="308562" y="140970"/>
                </a:lnTo>
                <a:lnTo>
                  <a:pt x="316991" y="135890"/>
                </a:lnTo>
                <a:lnTo>
                  <a:pt x="323135" y="127000"/>
                </a:lnTo>
                <a:lnTo>
                  <a:pt x="326135" y="116840"/>
                </a:lnTo>
                <a:lnTo>
                  <a:pt x="335565" y="113030"/>
                </a:lnTo>
                <a:lnTo>
                  <a:pt x="345566" y="109220"/>
                </a:lnTo>
                <a:lnTo>
                  <a:pt x="356139" y="107950"/>
                </a:lnTo>
                <a:lnTo>
                  <a:pt x="367283" y="107950"/>
                </a:lnTo>
                <a:lnTo>
                  <a:pt x="404788" y="114300"/>
                </a:lnTo>
                <a:lnTo>
                  <a:pt x="435292" y="134620"/>
                </a:lnTo>
                <a:lnTo>
                  <a:pt x="437854" y="138430"/>
                </a:lnTo>
                <a:lnTo>
                  <a:pt x="367276" y="138431"/>
                </a:lnTo>
                <a:lnTo>
                  <a:pt x="342494" y="143510"/>
                </a:lnTo>
                <a:lnTo>
                  <a:pt x="322135" y="157480"/>
                </a:lnTo>
                <a:lnTo>
                  <a:pt x="308347" y="177800"/>
                </a:lnTo>
                <a:lnTo>
                  <a:pt x="303275" y="203200"/>
                </a:lnTo>
                <a:lnTo>
                  <a:pt x="309014" y="228600"/>
                </a:lnTo>
                <a:lnTo>
                  <a:pt x="322897" y="250190"/>
                </a:lnTo>
                <a:lnTo>
                  <a:pt x="343352" y="262890"/>
                </a:lnTo>
                <a:lnTo>
                  <a:pt x="368807" y="267970"/>
                </a:lnTo>
                <a:close/>
              </a:path>
              <a:path w="567054" h="454660">
                <a:moveTo>
                  <a:pt x="254507" y="209550"/>
                </a:moveTo>
                <a:lnTo>
                  <a:pt x="255174" y="186690"/>
                </a:lnTo>
                <a:lnTo>
                  <a:pt x="254126" y="166370"/>
                </a:lnTo>
                <a:lnTo>
                  <a:pt x="250221" y="147320"/>
                </a:lnTo>
                <a:lnTo>
                  <a:pt x="242316" y="128270"/>
                </a:lnTo>
                <a:lnTo>
                  <a:pt x="274319" y="128270"/>
                </a:lnTo>
                <a:lnTo>
                  <a:pt x="274653" y="149860"/>
                </a:lnTo>
                <a:lnTo>
                  <a:pt x="271271" y="171450"/>
                </a:lnTo>
                <a:lnTo>
                  <a:pt x="264461" y="191770"/>
                </a:lnTo>
                <a:lnTo>
                  <a:pt x="254507" y="209550"/>
                </a:lnTo>
                <a:close/>
              </a:path>
              <a:path w="567054" h="454660">
                <a:moveTo>
                  <a:pt x="105155" y="209550"/>
                </a:moveTo>
                <a:lnTo>
                  <a:pt x="96464" y="198120"/>
                </a:lnTo>
                <a:lnTo>
                  <a:pt x="89344" y="180340"/>
                </a:lnTo>
                <a:lnTo>
                  <a:pt x="84796" y="156210"/>
                </a:lnTo>
                <a:lnTo>
                  <a:pt x="83819" y="130810"/>
                </a:lnTo>
                <a:lnTo>
                  <a:pt x="114300" y="130810"/>
                </a:lnTo>
                <a:lnTo>
                  <a:pt x="107513" y="149860"/>
                </a:lnTo>
                <a:lnTo>
                  <a:pt x="104584" y="170180"/>
                </a:lnTo>
                <a:lnTo>
                  <a:pt x="104293" y="186690"/>
                </a:lnTo>
                <a:lnTo>
                  <a:pt x="104412" y="194310"/>
                </a:lnTo>
                <a:lnTo>
                  <a:pt x="105155" y="209550"/>
                </a:lnTo>
                <a:close/>
              </a:path>
              <a:path w="567054" h="454660">
                <a:moveTo>
                  <a:pt x="176664" y="140970"/>
                </a:moveTo>
                <a:lnTo>
                  <a:pt x="161543" y="138430"/>
                </a:lnTo>
                <a:lnTo>
                  <a:pt x="156971" y="134620"/>
                </a:lnTo>
                <a:lnTo>
                  <a:pt x="153923" y="133350"/>
                </a:lnTo>
                <a:lnTo>
                  <a:pt x="149351" y="132080"/>
                </a:lnTo>
                <a:lnTo>
                  <a:pt x="149351" y="130810"/>
                </a:lnTo>
                <a:lnTo>
                  <a:pt x="210311" y="130810"/>
                </a:lnTo>
                <a:lnTo>
                  <a:pt x="201191" y="135890"/>
                </a:lnTo>
                <a:lnTo>
                  <a:pt x="189928" y="139700"/>
                </a:lnTo>
                <a:lnTo>
                  <a:pt x="176664" y="140970"/>
                </a:lnTo>
                <a:close/>
              </a:path>
              <a:path w="567054" h="454660">
                <a:moveTo>
                  <a:pt x="368807" y="298450"/>
                </a:moveTo>
                <a:lnTo>
                  <a:pt x="362711" y="298450"/>
                </a:lnTo>
                <a:lnTo>
                  <a:pt x="358139" y="293370"/>
                </a:lnTo>
                <a:lnTo>
                  <a:pt x="335279" y="280670"/>
                </a:lnTo>
                <a:lnTo>
                  <a:pt x="327659" y="278130"/>
                </a:lnTo>
                <a:lnTo>
                  <a:pt x="300227" y="267970"/>
                </a:lnTo>
                <a:lnTo>
                  <a:pt x="368807" y="267970"/>
                </a:lnTo>
                <a:lnTo>
                  <a:pt x="394453" y="262890"/>
                </a:lnTo>
                <a:lnTo>
                  <a:pt x="415099" y="248920"/>
                </a:lnTo>
                <a:lnTo>
                  <a:pt x="428601" y="227330"/>
                </a:lnTo>
                <a:lnTo>
                  <a:pt x="432816" y="201930"/>
                </a:lnTo>
                <a:lnTo>
                  <a:pt x="427720" y="176530"/>
                </a:lnTo>
                <a:lnTo>
                  <a:pt x="413765" y="156210"/>
                </a:lnTo>
                <a:lnTo>
                  <a:pt x="392953" y="143510"/>
                </a:lnTo>
                <a:lnTo>
                  <a:pt x="367283" y="138430"/>
                </a:lnTo>
                <a:lnTo>
                  <a:pt x="437855" y="138431"/>
                </a:lnTo>
                <a:lnTo>
                  <a:pt x="455794" y="165100"/>
                </a:lnTo>
                <a:lnTo>
                  <a:pt x="463295" y="201930"/>
                </a:lnTo>
                <a:lnTo>
                  <a:pt x="456032" y="240030"/>
                </a:lnTo>
                <a:lnTo>
                  <a:pt x="436054" y="270510"/>
                </a:lnTo>
                <a:lnTo>
                  <a:pt x="406074" y="290830"/>
                </a:lnTo>
                <a:lnTo>
                  <a:pt x="368807" y="298450"/>
                </a:lnTo>
                <a:close/>
              </a:path>
              <a:path w="567054" h="454660">
                <a:moveTo>
                  <a:pt x="517143" y="140970"/>
                </a:moveTo>
                <a:lnTo>
                  <a:pt x="516635" y="140970"/>
                </a:lnTo>
                <a:lnTo>
                  <a:pt x="515112" y="138431"/>
                </a:lnTo>
                <a:lnTo>
                  <a:pt x="517143" y="140970"/>
                </a:lnTo>
                <a:close/>
              </a:path>
              <a:path w="567054" h="454660">
                <a:moveTo>
                  <a:pt x="517397" y="264160"/>
                </a:moveTo>
                <a:lnTo>
                  <a:pt x="516635" y="264160"/>
                </a:lnTo>
                <a:lnTo>
                  <a:pt x="518159" y="262890"/>
                </a:lnTo>
                <a:lnTo>
                  <a:pt x="517397" y="264160"/>
                </a:lnTo>
                <a:close/>
              </a:path>
              <a:path w="567054" h="454660">
                <a:moveTo>
                  <a:pt x="182689" y="454660"/>
                </a:moveTo>
                <a:lnTo>
                  <a:pt x="133758" y="452120"/>
                </a:lnTo>
                <a:lnTo>
                  <a:pt x="88283" y="444500"/>
                </a:lnTo>
                <a:lnTo>
                  <a:pt x="49767" y="430530"/>
                </a:lnTo>
                <a:lnTo>
                  <a:pt x="7619" y="386080"/>
                </a:lnTo>
                <a:lnTo>
                  <a:pt x="0" y="344170"/>
                </a:lnTo>
                <a:lnTo>
                  <a:pt x="0" y="337820"/>
                </a:lnTo>
                <a:lnTo>
                  <a:pt x="3047" y="330200"/>
                </a:lnTo>
                <a:lnTo>
                  <a:pt x="6095" y="325120"/>
                </a:lnTo>
                <a:lnTo>
                  <a:pt x="7619" y="318770"/>
                </a:lnTo>
                <a:lnTo>
                  <a:pt x="12191" y="316230"/>
                </a:lnTo>
                <a:lnTo>
                  <a:pt x="16763" y="311150"/>
                </a:lnTo>
                <a:lnTo>
                  <a:pt x="36956" y="299720"/>
                </a:lnTo>
                <a:lnTo>
                  <a:pt x="64007" y="288290"/>
                </a:lnTo>
                <a:lnTo>
                  <a:pt x="92201" y="279400"/>
                </a:lnTo>
                <a:lnTo>
                  <a:pt x="115823" y="270510"/>
                </a:lnTo>
                <a:lnTo>
                  <a:pt x="182879" y="364490"/>
                </a:lnTo>
                <a:lnTo>
                  <a:pt x="359155" y="364490"/>
                </a:lnTo>
                <a:lnTo>
                  <a:pt x="358139" y="369570"/>
                </a:lnTo>
                <a:lnTo>
                  <a:pt x="358139" y="375920"/>
                </a:lnTo>
                <a:lnTo>
                  <a:pt x="356616" y="383540"/>
                </a:lnTo>
                <a:lnTo>
                  <a:pt x="342934" y="408940"/>
                </a:lnTo>
                <a:lnTo>
                  <a:pt x="315199" y="429260"/>
                </a:lnTo>
                <a:lnTo>
                  <a:pt x="276912" y="443230"/>
                </a:lnTo>
                <a:lnTo>
                  <a:pt x="231574" y="452120"/>
                </a:lnTo>
                <a:lnTo>
                  <a:pt x="182689" y="454660"/>
                </a:lnTo>
                <a:close/>
              </a:path>
              <a:path w="567054" h="454660">
                <a:moveTo>
                  <a:pt x="359155" y="364490"/>
                </a:moveTo>
                <a:lnTo>
                  <a:pt x="182879" y="364490"/>
                </a:lnTo>
                <a:lnTo>
                  <a:pt x="245363" y="270510"/>
                </a:lnTo>
                <a:lnTo>
                  <a:pt x="262460" y="275590"/>
                </a:lnTo>
                <a:lnTo>
                  <a:pt x="290702" y="285750"/>
                </a:lnTo>
                <a:lnTo>
                  <a:pt x="319515" y="297180"/>
                </a:lnTo>
                <a:lnTo>
                  <a:pt x="338327" y="306070"/>
                </a:lnTo>
                <a:lnTo>
                  <a:pt x="347471" y="308610"/>
                </a:lnTo>
                <a:lnTo>
                  <a:pt x="352043" y="313690"/>
                </a:lnTo>
                <a:lnTo>
                  <a:pt x="356616" y="322580"/>
                </a:lnTo>
                <a:lnTo>
                  <a:pt x="361378" y="331470"/>
                </a:lnTo>
                <a:lnTo>
                  <a:pt x="362711" y="341630"/>
                </a:lnTo>
                <a:lnTo>
                  <a:pt x="361759" y="351790"/>
                </a:lnTo>
                <a:lnTo>
                  <a:pt x="359155" y="364490"/>
                </a:lnTo>
                <a:close/>
              </a:path>
              <a:path w="567054" h="454660">
                <a:moveTo>
                  <a:pt x="184403" y="351790"/>
                </a:moveTo>
                <a:lnTo>
                  <a:pt x="138683" y="287020"/>
                </a:lnTo>
                <a:lnTo>
                  <a:pt x="160424" y="292100"/>
                </a:lnTo>
                <a:lnTo>
                  <a:pt x="182308" y="294640"/>
                </a:lnTo>
                <a:lnTo>
                  <a:pt x="221921" y="294640"/>
                </a:lnTo>
                <a:lnTo>
                  <a:pt x="215907" y="303530"/>
                </a:lnTo>
                <a:lnTo>
                  <a:pt x="205168" y="318770"/>
                </a:lnTo>
                <a:lnTo>
                  <a:pt x="194714" y="335280"/>
                </a:lnTo>
                <a:lnTo>
                  <a:pt x="184403" y="351790"/>
                </a:lnTo>
                <a:close/>
              </a:path>
              <a:path w="567054" h="454660">
                <a:moveTo>
                  <a:pt x="221921" y="294640"/>
                </a:moveTo>
                <a:lnTo>
                  <a:pt x="182308" y="294640"/>
                </a:lnTo>
                <a:lnTo>
                  <a:pt x="204477" y="292100"/>
                </a:lnTo>
                <a:lnTo>
                  <a:pt x="227075" y="287020"/>
                </a:lnTo>
                <a:lnTo>
                  <a:pt x="221921" y="294640"/>
                </a:lnTo>
                <a:close/>
              </a:path>
              <a:path w="567054" h="454660">
                <a:moveTo>
                  <a:pt x="387714" y="402590"/>
                </a:moveTo>
                <a:lnTo>
                  <a:pt x="370331" y="402590"/>
                </a:lnTo>
                <a:lnTo>
                  <a:pt x="371855" y="398780"/>
                </a:lnTo>
                <a:lnTo>
                  <a:pt x="374903" y="392430"/>
                </a:lnTo>
                <a:lnTo>
                  <a:pt x="374903" y="386080"/>
                </a:lnTo>
                <a:lnTo>
                  <a:pt x="376427" y="382270"/>
                </a:lnTo>
                <a:lnTo>
                  <a:pt x="376427" y="377190"/>
                </a:lnTo>
                <a:lnTo>
                  <a:pt x="377951" y="372110"/>
                </a:lnTo>
                <a:lnTo>
                  <a:pt x="385571" y="372110"/>
                </a:lnTo>
                <a:lnTo>
                  <a:pt x="390143" y="370840"/>
                </a:lnTo>
                <a:lnTo>
                  <a:pt x="394716" y="370840"/>
                </a:lnTo>
                <a:lnTo>
                  <a:pt x="399287" y="340360"/>
                </a:lnTo>
                <a:lnTo>
                  <a:pt x="399287" y="334010"/>
                </a:lnTo>
                <a:lnTo>
                  <a:pt x="403859" y="328930"/>
                </a:lnTo>
                <a:lnTo>
                  <a:pt x="408431" y="326390"/>
                </a:lnTo>
                <a:lnTo>
                  <a:pt x="415622" y="325120"/>
                </a:lnTo>
                <a:lnTo>
                  <a:pt x="422576" y="322580"/>
                </a:lnTo>
                <a:lnTo>
                  <a:pt x="429767" y="318770"/>
                </a:lnTo>
                <a:lnTo>
                  <a:pt x="434339" y="316230"/>
                </a:lnTo>
                <a:lnTo>
                  <a:pt x="440435" y="317500"/>
                </a:lnTo>
                <a:lnTo>
                  <a:pt x="446531" y="321310"/>
                </a:lnTo>
                <a:lnTo>
                  <a:pt x="470916" y="339090"/>
                </a:lnTo>
                <a:lnTo>
                  <a:pt x="514817" y="339090"/>
                </a:lnTo>
                <a:lnTo>
                  <a:pt x="510539" y="344170"/>
                </a:lnTo>
                <a:lnTo>
                  <a:pt x="504888" y="349250"/>
                </a:lnTo>
                <a:lnTo>
                  <a:pt x="434339" y="349250"/>
                </a:lnTo>
                <a:lnTo>
                  <a:pt x="430529" y="352424"/>
                </a:lnTo>
                <a:lnTo>
                  <a:pt x="428243" y="353060"/>
                </a:lnTo>
                <a:lnTo>
                  <a:pt x="423671" y="386080"/>
                </a:lnTo>
                <a:lnTo>
                  <a:pt x="422147" y="392430"/>
                </a:lnTo>
                <a:lnTo>
                  <a:pt x="419100" y="397510"/>
                </a:lnTo>
                <a:lnTo>
                  <a:pt x="413003" y="398780"/>
                </a:lnTo>
                <a:lnTo>
                  <a:pt x="409336" y="398780"/>
                </a:lnTo>
                <a:lnTo>
                  <a:pt x="400811" y="401320"/>
                </a:lnTo>
                <a:lnTo>
                  <a:pt x="387714" y="402590"/>
                </a:lnTo>
                <a:close/>
              </a:path>
              <a:path w="567054" h="454660">
                <a:moveTo>
                  <a:pt x="472439" y="374650"/>
                </a:moveTo>
                <a:lnTo>
                  <a:pt x="464819" y="374650"/>
                </a:lnTo>
                <a:lnTo>
                  <a:pt x="460247" y="369570"/>
                </a:lnTo>
                <a:lnTo>
                  <a:pt x="434339" y="349250"/>
                </a:lnTo>
                <a:lnTo>
                  <a:pt x="504888" y="349250"/>
                </a:lnTo>
                <a:lnTo>
                  <a:pt x="497823" y="355600"/>
                </a:lnTo>
                <a:lnTo>
                  <a:pt x="487679" y="364490"/>
                </a:lnTo>
                <a:lnTo>
                  <a:pt x="480964" y="369570"/>
                </a:lnTo>
                <a:lnTo>
                  <a:pt x="478535" y="370840"/>
                </a:lnTo>
                <a:lnTo>
                  <a:pt x="472439" y="374650"/>
                </a:lnTo>
                <a:close/>
              </a:path>
              <a:path w="567054" h="454660">
                <a:moveTo>
                  <a:pt x="429767" y="353060"/>
                </a:moveTo>
                <a:lnTo>
                  <a:pt x="430529" y="352424"/>
                </a:lnTo>
                <a:lnTo>
                  <a:pt x="432816" y="351790"/>
                </a:lnTo>
                <a:lnTo>
                  <a:pt x="429767" y="353060"/>
                </a:lnTo>
                <a:close/>
              </a:path>
            </a:pathLst>
          </a:custGeom>
          <a:solidFill>
            <a:srgbClr val="425975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37"/>
          <p:cNvSpPr/>
          <p:nvPr/>
        </p:nvSpPr>
        <p:spPr>
          <a:xfrm>
            <a:off x="467544" y="5733256"/>
            <a:ext cx="1368152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2195736" y="1917799"/>
            <a:ext cx="6912768" cy="475156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квалифицированной рабочей силы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Низкие издержки производства за счет близости размещения к поставщикам сырья и материалов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Партнером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 может 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Ивановский  политехнический</a:t>
            </a:r>
            <a:r>
              <a:rPr lang="ru-RU" sz="2200" b="1" spc="-26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Наличие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ТОСЭР и площадок в  </a:t>
            </a:r>
            <a:r>
              <a:rPr lang="ru-RU" sz="22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моногородах, значительно  уменьшающих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затраты</a:t>
            </a:r>
            <a:r>
              <a:rPr lang="ru-RU" sz="2200" b="1" spc="-4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Уровень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заработной платы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производственного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персонала 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один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самых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низких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1" spc="-48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ЦФО</a:t>
            </a:r>
          </a:p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Развитый кластер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легкой 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промышленности в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регионе</a:t>
            </a:r>
            <a:r>
              <a:rPr lang="ru-RU" sz="2200" b="1" spc="-96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наличием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поставщиков и </a:t>
            </a:r>
            <a:r>
              <a:rPr lang="ru-RU" sz="2200" b="1" spc="-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компетенций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34"/>
          <p:cNvSpPr/>
          <p:nvPr/>
        </p:nvSpPr>
        <p:spPr>
          <a:xfrm>
            <a:off x="611560" y="4149080"/>
            <a:ext cx="1008112" cy="1152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755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83568" y="908720"/>
            <a:ext cx="5688632" cy="136601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Ключевым процессом,</a:t>
            </a:r>
            <a:r>
              <a:rPr lang="ru-RU" sz="2200" b="1" spc="-9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определяющим 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конкурентоспособность компании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НИОКР и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2200" b="1" spc="-3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683568" y="2789445"/>
            <a:ext cx="8064896" cy="3735899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Бизнес-модель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включать  процесс производства полиэфирных 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волокон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ru-RU" sz="2200" b="1" spc="-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вторсырья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Потребителями продукции станут</a:t>
            </a:r>
            <a:r>
              <a:rPr lang="ru-RU" sz="2200" b="1" spc="-11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 строительные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и 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физические</a:t>
            </a:r>
            <a:r>
              <a:rPr lang="ru-RU" sz="2200" b="1" spc="-3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лица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2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Проект может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реализован в ТОСЭР  Южа на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greenfield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площадке с  </a:t>
            </a:r>
            <a:r>
              <a:rPr lang="ru-RU" sz="22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стороны фонда  </a:t>
            </a:r>
            <a:r>
              <a:rPr lang="ru-RU" sz="2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моногородов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683568" y="764704"/>
            <a:ext cx="5400600" cy="1058242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руб. – потенциальный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размер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строительного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текстиля к 2025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году.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Прогнозный рост 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spc="-167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8" name="object 29"/>
          <p:cNvSpPr/>
          <p:nvPr/>
        </p:nvSpPr>
        <p:spPr>
          <a:xfrm>
            <a:off x="611560" y="5949280"/>
            <a:ext cx="1368152" cy="72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33"/>
          <p:cNvSpPr/>
          <p:nvPr/>
        </p:nvSpPr>
        <p:spPr>
          <a:xfrm>
            <a:off x="2051720" y="6021288"/>
            <a:ext cx="1368152" cy="720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31"/>
          <p:cNvSpPr/>
          <p:nvPr/>
        </p:nvSpPr>
        <p:spPr>
          <a:xfrm>
            <a:off x="3563888" y="6021288"/>
            <a:ext cx="1296144" cy="648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30"/>
          <p:cNvSpPr/>
          <p:nvPr/>
        </p:nvSpPr>
        <p:spPr>
          <a:xfrm>
            <a:off x="5004048" y="6021288"/>
            <a:ext cx="936104" cy="648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8"/>
          <p:cNvSpPr/>
          <p:nvPr/>
        </p:nvSpPr>
        <p:spPr>
          <a:xfrm>
            <a:off x="6084168" y="6021288"/>
            <a:ext cx="1296144" cy="648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32"/>
          <p:cNvSpPr/>
          <p:nvPr/>
        </p:nvSpPr>
        <p:spPr>
          <a:xfrm>
            <a:off x="7596336" y="6093296"/>
            <a:ext cx="1368152" cy="504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611560" y="352599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683568" y="2121048"/>
            <a:ext cx="8424936" cy="382823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Драйвером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роста рынка станет реализация 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комплекса мер жилищной политики,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которая  должна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увеличить объем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ввода жилья с 82  </a:t>
            </a:r>
            <a:r>
              <a:rPr lang="ru-RU" sz="20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2000" b="1" spc="-4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baseline="2380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spc="-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 запуске проекта в 2022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 можно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занять не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менее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000" b="1" spc="-1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Производство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 диверсифицировано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другими</a:t>
            </a:r>
            <a:r>
              <a:rPr lang="ru-RU" sz="2000" b="1" spc="-92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видами  нетканых</a:t>
            </a:r>
            <a:r>
              <a:rPr lang="ru-RU" sz="2000" b="1" spc="-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материалов</a:t>
            </a: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endParaRPr lang="ru-RU" sz="2000" b="1" spc="-4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125230">
              <a:buClr>
                <a:schemeClr val="accent2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Инвесторами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как крупные  иностранные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компании,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и </a:t>
            </a:r>
            <a:r>
              <a:rPr lang="ru-RU" sz="20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российские  производители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нетканых</a:t>
            </a:r>
            <a:r>
              <a:rPr lang="ru-RU" sz="2000" b="1" spc="-3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1944216" cy="611405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sz="13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Проект может </a:t>
            </a:r>
            <a:r>
              <a:rPr sz="13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sz="13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 на </a:t>
            </a:r>
            <a:r>
              <a:rPr sz="13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greenfield </a:t>
            </a:r>
            <a:r>
              <a:rPr sz="13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площадях </a:t>
            </a:r>
            <a:r>
              <a:rPr sz="13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ТОСЭР</a:t>
            </a:r>
            <a:r>
              <a:rPr sz="1300" b="1" spc="-39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9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Южа</a:t>
            </a:r>
          </a:p>
        </p:txBody>
      </p:sp>
      <p:sp>
        <p:nvSpPr>
          <p:cNvPr id="75" name="object 8"/>
          <p:cNvSpPr/>
          <p:nvPr/>
        </p:nvSpPr>
        <p:spPr>
          <a:xfrm>
            <a:off x="386703" y="947923"/>
            <a:ext cx="5121401" cy="291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9"/>
          <p:cNvSpPr txBox="1"/>
          <p:nvPr/>
        </p:nvSpPr>
        <p:spPr>
          <a:xfrm>
            <a:off x="2523587" y="2407357"/>
            <a:ext cx="4159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 pitchFamily="34" charset="0"/>
                <a:cs typeface="Arial" pitchFamily="34" charset="0"/>
              </a:rPr>
              <a:t>И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в</a:t>
            </a:r>
            <a:r>
              <a:rPr sz="700" dirty="0">
                <a:latin typeface="Arial" pitchFamily="34" charset="0"/>
                <a:cs typeface="Arial" pitchFamily="34" charset="0"/>
              </a:rPr>
              <a:t>а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н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ово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10"/>
          <p:cNvSpPr txBox="1"/>
          <p:nvPr/>
        </p:nvSpPr>
        <p:spPr>
          <a:xfrm>
            <a:off x="2994486" y="2728924"/>
            <a:ext cx="2216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 pitchFamily="34" charset="0"/>
                <a:cs typeface="Arial" pitchFamily="34" charset="0"/>
              </a:rPr>
              <a:t>Шу</a:t>
            </a:r>
            <a:r>
              <a:rPr sz="700" spc="-5" dirty="0">
                <a:latin typeface="Arial" pitchFamily="34" charset="0"/>
                <a:cs typeface="Arial" pitchFamily="34" charset="0"/>
              </a:rPr>
              <a:t>я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bject 11"/>
          <p:cNvSpPr txBox="1"/>
          <p:nvPr/>
        </p:nvSpPr>
        <p:spPr>
          <a:xfrm>
            <a:off x="1371434" y="2739606"/>
            <a:ext cx="40259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 pitchFamily="34" charset="0"/>
                <a:cs typeface="Arial" pitchFamily="34" charset="0"/>
              </a:rPr>
              <a:t>Те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йко</a:t>
            </a:r>
            <a:r>
              <a:rPr sz="700" spc="5" dirty="0">
                <a:latin typeface="Arial" pitchFamily="34" charset="0"/>
                <a:cs typeface="Arial" pitchFamily="34" charset="0"/>
              </a:rPr>
              <a:t>в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о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ject 12"/>
          <p:cNvSpPr txBox="1"/>
          <p:nvPr/>
        </p:nvSpPr>
        <p:spPr>
          <a:xfrm>
            <a:off x="670391" y="2264094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Arial" pitchFamily="34" charset="0"/>
                <a:cs typeface="Arial" pitchFamily="34" charset="0"/>
              </a:rPr>
              <a:t>Ком</a:t>
            </a:r>
            <a:r>
              <a:rPr sz="700" spc="-5" dirty="0">
                <a:latin typeface="Arial" pitchFamily="34" charset="0"/>
                <a:cs typeface="Arial" pitchFamily="34" charset="0"/>
              </a:rPr>
              <a:t>с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омо</a:t>
            </a:r>
            <a:r>
              <a:rPr sz="700" spc="5" dirty="0">
                <a:latin typeface="Arial" pitchFamily="34" charset="0"/>
                <a:cs typeface="Arial" pitchFamily="34" charset="0"/>
              </a:rPr>
              <a:t>л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ь</a:t>
            </a:r>
            <a:r>
              <a:rPr sz="700" spc="-5" dirty="0">
                <a:latin typeface="Arial" pitchFamily="34" charset="0"/>
                <a:cs typeface="Arial" pitchFamily="34" charset="0"/>
              </a:rPr>
              <a:t>ск</a:t>
            </a:r>
            <a:endParaRPr sz="70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Arial" pitchFamily="34" charset="0"/>
                <a:cs typeface="Arial" pitchFamily="34" charset="0"/>
              </a:rPr>
              <a:t>Ильинское-</a:t>
            </a:r>
            <a:endParaRPr sz="700">
              <a:latin typeface="Arial" pitchFamily="34" charset="0"/>
              <a:cs typeface="Arial" pitchFamily="34" charset="0"/>
            </a:endParaRPr>
          </a:p>
          <a:p>
            <a:pPr marL="35560">
              <a:lnSpc>
                <a:spcPct val="100000"/>
              </a:lnSpc>
            </a:pPr>
            <a:r>
              <a:rPr sz="700" spc="-5" dirty="0">
                <a:latin typeface="Arial" pitchFamily="34" charset="0"/>
                <a:cs typeface="Arial" pitchFamily="34" charset="0"/>
              </a:rPr>
              <a:t>Хованское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13"/>
          <p:cNvSpPr txBox="1"/>
          <p:nvPr/>
        </p:nvSpPr>
        <p:spPr>
          <a:xfrm>
            <a:off x="1107771" y="3155611"/>
            <a:ext cx="4546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 pitchFamily="34" charset="0"/>
                <a:cs typeface="Arial" pitchFamily="34" charset="0"/>
              </a:rPr>
              <a:t>Г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а</a:t>
            </a:r>
            <a:r>
              <a:rPr sz="700" spc="5" dirty="0">
                <a:latin typeface="Arial" pitchFamily="34" charset="0"/>
                <a:cs typeface="Arial" pitchFamily="34" charset="0"/>
              </a:rPr>
              <a:t>в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р</a:t>
            </a:r>
            <a:r>
              <a:rPr sz="700" spc="-15" dirty="0">
                <a:latin typeface="Arial" pitchFamily="34" charset="0"/>
                <a:cs typeface="Arial" pitchFamily="34" charset="0"/>
              </a:rPr>
              <a:t>и</a:t>
            </a:r>
            <a:r>
              <a:rPr sz="700" dirty="0">
                <a:latin typeface="Arial" pitchFamily="34" charset="0"/>
                <a:cs typeface="Arial" pitchFamily="34" charset="0"/>
              </a:rPr>
              <a:t>л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о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в  Посад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bject 14"/>
          <p:cNvSpPr txBox="1"/>
          <p:nvPr/>
        </p:nvSpPr>
        <p:spPr>
          <a:xfrm>
            <a:off x="2566234" y="3199796"/>
            <a:ext cx="3613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 pitchFamily="34" charset="0"/>
                <a:cs typeface="Arial" pitchFamily="34" charset="0"/>
              </a:rPr>
              <a:t>С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а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в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и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но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bject 15"/>
          <p:cNvSpPr txBox="1"/>
          <p:nvPr/>
        </p:nvSpPr>
        <p:spPr>
          <a:xfrm>
            <a:off x="2110587" y="2799031"/>
            <a:ext cx="4311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 pitchFamily="34" charset="0"/>
                <a:cs typeface="Arial" pitchFamily="34" charset="0"/>
              </a:rPr>
              <a:t>Лежнево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bject 16"/>
          <p:cNvSpPr txBox="1"/>
          <p:nvPr/>
        </p:nvSpPr>
        <p:spPr>
          <a:xfrm>
            <a:off x="3592404" y="3283666"/>
            <a:ext cx="2152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Arial" pitchFamily="34" charset="0"/>
                <a:cs typeface="Arial" pitchFamily="34" charset="0"/>
              </a:rPr>
              <a:t>Ю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жа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17"/>
          <p:cNvSpPr txBox="1"/>
          <p:nvPr/>
        </p:nvSpPr>
        <p:spPr>
          <a:xfrm>
            <a:off x="3927167" y="2322036"/>
            <a:ext cx="19558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 pitchFamily="34" charset="0"/>
                <a:cs typeface="Arial" pitchFamily="34" charset="0"/>
              </a:rPr>
              <a:t>Л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у</a:t>
            </a:r>
            <a:r>
              <a:rPr sz="700" spc="-5" dirty="0">
                <a:latin typeface="Arial" pitchFamily="34" charset="0"/>
                <a:cs typeface="Arial" pitchFamily="34" charset="0"/>
              </a:rPr>
              <a:t>х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18"/>
          <p:cNvSpPr txBox="1"/>
          <p:nvPr/>
        </p:nvSpPr>
        <p:spPr>
          <a:xfrm>
            <a:off x="3044767" y="2119294"/>
            <a:ext cx="408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 pitchFamily="34" charset="0"/>
                <a:cs typeface="Arial" pitchFamily="34" charset="0"/>
              </a:rPr>
              <a:t>Родники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bject 19"/>
          <p:cNvSpPr txBox="1"/>
          <p:nvPr/>
        </p:nvSpPr>
        <p:spPr>
          <a:xfrm>
            <a:off x="2503761" y="1550880"/>
            <a:ext cx="535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 pitchFamily="34" charset="0"/>
                <a:cs typeface="Arial" pitchFamily="34" charset="0"/>
              </a:rPr>
              <a:t>П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ри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в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ол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ж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с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к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20"/>
          <p:cNvSpPr txBox="1"/>
          <p:nvPr/>
        </p:nvSpPr>
        <p:spPr>
          <a:xfrm>
            <a:off x="3360237" y="2797467"/>
            <a:ext cx="3067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 pitchFamily="34" charset="0"/>
                <a:cs typeface="Arial" pitchFamily="34" charset="0"/>
              </a:rPr>
              <a:t>П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ал</a:t>
            </a:r>
            <a:r>
              <a:rPr sz="700" spc="5" dirty="0">
                <a:latin typeface="Arial" pitchFamily="34" charset="0"/>
                <a:cs typeface="Arial" pitchFamily="34" charset="0"/>
              </a:rPr>
              <a:t>е</a:t>
            </a:r>
            <a:r>
              <a:rPr sz="700" spc="-5" dirty="0">
                <a:latin typeface="Arial" pitchFamily="34" charset="0"/>
                <a:cs typeface="Arial" pitchFamily="34" charset="0"/>
              </a:rPr>
              <a:t>х</a:t>
            </a:r>
            <a:endParaRPr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bject 21"/>
          <p:cNvSpPr txBox="1"/>
          <p:nvPr/>
        </p:nvSpPr>
        <p:spPr>
          <a:xfrm>
            <a:off x="2240109" y="1799264"/>
            <a:ext cx="4819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 pitchFamily="34" charset="0"/>
                <a:cs typeface="Arial" pitchFamily="34" charset="0"/>
              </a:rPr>
              <a:t>Ф</a:t>
            </a:r>
            <a:r>
              <a:rPr sz="700" spc="-15" dirty="0">
                <a:latin typeface="Arial" pitchFamily="34" charset="0"/>
                <a:cs typeface="Arial" pitchFamily="34" charset="0"/>
              </a:rPr>
              <a:t>у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рм</a:t>
            </a:r>
            <a:r>
              <a:rPr sz="700" dirty="0">
                <a:latin typeface="Arial" pitchFamily="34" charset="0"/>
                <a:cs typeface="Arial" pitchFamily="34" charset="0"/>
              </a:rPr>
              <a:t>а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н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о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в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22"/>
          <p:cNvSpPr txBox="1"/>
          <p:nvPr/>
        </p:nvSpPr>
        <p:spPr>
          <a:xfrm>
            <a:off x="4145096" y="2581075"/>
            <a:ext cx="4165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 pitchFamily="34" charset="0"/>
                <a:cs typeface="Arial" pitchFamily="34" charset="0"/>
              </a:rPr>
              <a:t>Ве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рх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н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и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й  Ландех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bject 23"/>
          <p:cNvSpPr txBox="1"/>
          <p:nvPr/>
        </p:nvSpPr>
        <p:spPr>
          <a:xfrm>
            <a:off x="3294716" y="1863275"/>
            <a:ext cx="3422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 pitchFamily="34" charset="0"/>
                <a:cs typeface="Arial" pitchFamily="34" charset="0"/>
              </a:rPr>
              <a:t>В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ичу</a:t>
            </a:r>
            <a:r>
              <a:rPr sz="700" spc="-15" dirty="0">
                <a:latin typeface="Arial" pitchFamily="34" charset="0"/>
                <a:cs typeface="Arial" pitchFamily="34" charset="0"/>
              </a:rPr>
              <a:t>г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а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bject 24"/>
          <p:cNvSpPr txBox="1"/>
          <p:nvPr/>
        </p:nvSpPr>
        <p:spPr>
          <a:xfrm>
            <a:off x="3786952" y="1628567"/>
            <a:ext cx="4445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 pitchFamily="34" charset="0"/>
                <a:cs typeface="Arial" pitchFamily="34" charset="0"/>
              </a:rPr>
              <a:t>Ки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неш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м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а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bject 25"/>
          <p:cNvSpPr txBox="1"/>
          <p:nvPr/>
        </p:nvSpPr>
        <p:spPr>
          <a:xfrm>
            <a:off x="4315793" y="3009354"/>
            <a:ext cx="3994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 pitchFamily="34" charset="0"/>
                <a:cs typeface="Arial" pitchFamily="34" charset="0"/>
              </a:rPr>
              <a:t>П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естя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к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и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4329523" y="1832821"/>
            <a:ext cx="43878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 pitchFamily="34" charset="0"/>
                <a:cs typeface="Arial" pitchFamily="34" charset="0"/>
              </a:rPr>
              <a:t>Юрь</a:t>
            </a:r>
            <a:r>
              <a:rPr sz="700" spc="5" dirty="0">
                <a:latin typeface="Arial" pitchFamily="34" charset="0"/>
                <a:cs typeface="Arial" pitchFamily="34" charset="0"/>
              </a:rPr>
              <a:t>е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вец</a:t>
            </a:r>
            <a:endParaRPr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bject 27"/>
          <p:cNvSpPr txBox="1"/>
          <p:nvPr/>
        </p:nvSpPr>
        <p:spPr>
          <a:xfrm>
            <a:off x="4628188" y="2456128"/>
            <a:ext cx="32194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Arial" pitchFamily="34" charset="0"/>
                <a:cs typeface="Arial" pitchFamily="34" charset="0"/>
              </a:rPr>
              <a:t>П</a:t>
            </a:r>
            <a:r>
              <a:rPr sz="700" spc="-10" dirty="0">
                <a:latin typeface="Arial" pitchFamily="34" charset="0"/>
                <a:cs typeface="Arial" pitchFamily="34" charset="0"/>
              </a:rPr>
              <a:t>уч</a:t>
            </a:r>
            <a:r>
              <a:rPr sz="700" spc="-5" dirty="0">
                <a:latin typeface="Arial" pitchFamily="34" charset="0"/>
                <a:cs typeface="Arial" pitchFamily="34" charset="0"/>
              </a:rPr>
              <a:t>еж</a:t>
            </a:r>
            <a:endParaRPr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28"/>
          <p:cNvSpPr/>
          <p:nvPr/>
        </p:nvSpPr>
        <p:spPr>
          <a:xfrm>
            <a:off x="3548240" y="3279643"/>
            <a:ext cx="333756" cy="29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33"/>
          <p:cNvSpPr/>
          <p:nvPr/>
        </p:nvSpPr>
        <p:spPr>
          <a:xfrm>
            <a:off x="5580112" y="2132856"/>
            <a:ext cx="3384376" cy="2088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37"/>
          <p:cNvSpPr/>
          <p:nvPr/>
        </p:nvSpPr>
        <p:spPr>
          <a:xfrm>
            <a:off x="7236296" y="2410601"/>
            <a:ext cx="300289" cy="298319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F491A5"/>
          </a:solidFill>
          <a:ln w="1905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bject 32"/>
          <p:cNvSpPr/>
          <p:nvPr/>
        </p:nvSpPr>
        <p:spPr>
          <a:xfrm>
            <a:off x="5580112" y="4221088"/>
            <a:ext cx="3384376" cy="2160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564857" y="4221088"/>
            <a:ext cx="338437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95" idx="3"/>
          </p:cNvCxnSpPr>
          <p:nvPr/>
        </p:nvCxnSpPr>
        <p:spPr>
          <a:xfrm flipH="1" flipV="1">
            <a:off x="3881996" y="3428233"/>
            <a:ext cx="1698116" cy="2953096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95" idx="3"/>
          </p:cNvCxnSpPr>
          <p:nvPr/>
        </p:nvCxnSpPr>
        <p:spPr>
          <a:xfrm flipH="1">
            <a:off x="3881996" y="2132856"/>
            <a:ext cx="1698116" cy="1295377"/>
          </a:xfrm>
          <a:prstGeom prst="line">
            <a:avLst/>
          </a:prstGeom>
          <a:ln w="28575">
            <a:solidFill>
              <a:srgbClr val="00C86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580112" y="2132856"/>
            <a:ext cx="3384376" cy="424847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34"/>
          <p:cNvSpPr/>
          <p:nvPr/>
        </p:nvSpPr>
        <p:spPr>
          <a:xfrm>
            <a:off x="5024448" y="3553466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039367" y="1339596"/>
                </a:moveTo>
                <a:lnTo>
                  <a:pt x="0" y="146304"/>
                </a:lnTo>
                <a:lnTo>
                  <a:pt x="169164" y="0"/>
                </a:lnTo>
                <a:lnTo>
                  <a:pt x="1208532" y="1191767"/>
                </a:lnTo>
                <a:lnTo>
                  <a:pt x="1039367" y="1339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bject 36"/>
          <p:cNvSpPr/>
          <p:nvPr/>
        </p:nvSpPr>
        <p:spPr>
          <a:xfrm>
            <a:off x="5143426" y="3679778"/>
            <a:ext cx="1004285" cy="1145676"/>
          </a:xfrm>
          <a:custGeom>
            <a:avLst/>
            <a:gdLst/>
            <a:ahLst/>
            <a:cxnLst/>
            <a:rect l="l" t="t" r="r" b="b"/>
            <a:pathLst>
              <a:path w="963295" h="1106170">
                <a:moveTo>
                  <a:pt x="18287" y="95250"/>
                </a:moveTo>
                <a:lnTo>
                  <a:pt x="0" y="73660"/>
                </a:lnTo>
                <a:lnTo>
                  <a:pt x="85344" y="0"/>
                </a:lnTo>
                <a:lnTo>
                  <a:pt x="103632" y="20320"/>
                </a:lnTo>
                <a:lnTo>
                  <a:pt x="51816" y="64770"/>
                </a:lnTo>
                <a:lnTo>
                  <a:pt x="141393" y="64770"/>
                </a:lnTo>
                <a:lnTo>
                  <a:pt x="152400" y="77470"/>
                </a:lnTo>
                <a:lnTo>
                  <a:pt x="149507" y="80010"/>
                </a:lnTo>
                <a:lnTo>
                  <a:pt x="105156" y="80010"/>
                </a:lnTo>
                <a:lnTo>
                  <a:pt x="18287" y="95250"/>
                </a:lnTo>
                <a:close/>
              </a:path>
              <a:path w="963295" h="1106170">
                <a:moveTo>
                  <a:pt x="141393" y="64770"/>
                </a:moveTo>
                <a:lnTo>
                  <a:pt x="51816" y="64770"/>
                </a:lnTo>
                <a:lnTo>
                  <a:pt x="132587" y="54610"/>
                </a:lnTo>
                <a:lnTo>
                  <a:pt x="141393" y="64770"/>
                </a:lnTo>
                <a:close/>
              </a:path>
              <a:path w="963295" h="1106170">
                <a:moveTo>
                  <a:pt x="67056" y="152400"/>
                </a:moveTo>
                <a:lnTo>
                  <a:pt x="48767" y="130810"/>
                </a:lnTo>
                <a:lnTo>
                  <a:pt x="105156" y="80010"/>
                </a:lnTo>
                <a:lnTo>
                  <a:pt x="149507" y="80010"/>
                </a:lnTo>
                <a:lnTo>
                  <a:pt x="67056" y="152400"/>
                </a:lnTo>
                <a:close/>
              </a:path>
              <a:path w="963295" h="1106170">
                <a:moveTo>
                  <a:pt x="154359" y="156210"/>
                </a:moveTo>
                <a:lnTo>
                  <a:pt x="108203" y="156210"/>
                </a:lnTo>
                <a:lnTo>
                  <a:pt x="111251" y="154940"/>
                </a:lnTo>
                <a:lnTo>
                  <a:pt x="115824" y="153670"/>
                </a:lnTo>
                <a:lnTo>
                  <a:pt x="120396" y="149860"/>
                </a:lnTo>
                <a:lnTo>
                  <a:pt x="126492" y="146050"/>
                </a:lnTo>
                <a:lnTo>
                  <a:pt x="134112" y="140970"/>
                </a:lnTo>
                <a:lnTo>
                  <a:pt x="140208" y="134620"/>
                </a:lnTo>
                <a:lnTo>
                  <a:pt x="143256" y="133350"/>
                </a:lnTo>
                <a:lnTo>
                  <a:pt x="147828" y="130810"/>
                </a:lnTo>
                <a:lnTo>
                  <a:pt x="155448" y="123190"/>
                </a:lnTo>
                <a:lnTo>
                  <a:pt x="182048" y="153670"/>
                </a:lnTo>
                <a:lnTo>
                  <a:pt x="156972" y="153670"/>
                </a:lnTo>
                <a:lnTo>
                  <a:pt x="154359" y="156210"/>
                </a:lnTo>
                <a:close/>
              </a:path>
              <a:path w="963295" h="1106170">
                <a:moveTo>
                  <a:pt x="120396" y="180340"/>
                </a:moveTo>
                <a:lnTo>
                  <a:pt x="94487" y="180340"/>
                </a:lnTo>
                <a:lnTo>
                  <a:pt x="86867" y="173990"/>
                </a:lnTo>
                <a:lnTo>
                  <a:pt x="85344" y="171450"/>
                </a:lnTo>
                <a:lnTo>
                  <a:pt x="80772" y="167640"/>
                </a:lnTo>
                <a:lnTo>
                  <a:pt x="79248" y="163830"/>
                </a:lnTo>
                <a:lnTo>
                  <a:pt x="77724" y="163830"/>
                </a:lnTo>
                <a:lnTo>
                  <a:pt x="77724" y="162560"/>
                </a:lnTo>
                <a:lnTo>
                  <a:pt x="94487" y="148590"/>
                </a:lnTo>
                <a:lnTo>
                  <a:pt x="94487" y="149860"/>
                </a:lnTo>
                <a:lnTo>
                  <a:pt x="96012" y="149860"/>
                </a:lnTo>
                <a:lnTo>
                  <a:pt x="96012" y="152400"/>
                </a:lnTo>
                <a:lnTo>
                  <a:pt x="97535" y="152400"/>
                </a:lnTo>
                <a:lnTo>
                  <a:pt x="97535" y="153670"/>
                </a:lnTo>
                <a:lnTo>
                  <a:pt x="99060" y="154940"/>
                </a:lnTo>
                <a:lnTo>
                  <a:pt x="100583" y="154940"/>
                </a:lnTo>
                <a:lnTo>
                  <a:pt x="102108" y="156210"/>
                </a:lnTo>
                <a:lnTo>
                  <a:pt x="154359" y="156210"/>
                </a:lnTo>
                <a:lnTo>
                  <a:pt x="147828" y="162560"/>
                </a:lnTo>
                <a:lnTo>
                  <a:pt x="144780" y="163830"/>
                </a:lnTo>
                <a:lnTo>
                  <a:pt x="132587" y="172720"/>
                </a:lnTo>
                <a:lnTo>
                  <a:pt x="128016" y="176530"/>
                </a:lnTo>
                <a:lnTo>
                  <a:pt x="123444" y="177800"/>
                </a:lnTo>
                <a:lnTo>
                  <a:pt x="120396" y="180340"/>
                </a:lnTo>
                <a:close/>
              </a:path>
              <a:path w="963295" h="1106170">
                <a:moveTo>
                  <a:pt x="140208" y="236220"/>
                </a:moveTo>
                <a:lnTo>
                  <a:pt x="121919" y="214630"/>
                </a:lnTo>
                <a:lnTo>
                  <a:pt x="172212" y="171450"/>
                </a:lnTo>
                <a:lnTo>
                  <a:pt x="156972" y="153670"/>
                </a:lnTo>
                <a:lnTo>
                  <a:pt x="182048" y="153670"/>
                </a:lnTo>
                <a:lnTo>
                  <a:pt x="204216" y="179070"/>
                </a:lnTo>
                <a:lnTo>
                  <a:pt x="140208" y="236220"/>
                </a:lnTo>
                <a:close/>
              </a:path>
              <a:path w="963295" h="1106170">
                <a:moveTo>
                  <a:pt x="112776" y="182880"/>
                </a:moveTo>
                <a:lnTo>
                  <a:pt x="100583" y="182880"/>
                </a:lnTo>
                <a:lnTo>
                  <a:pt x="97535" y="180340"/>
                </a:lnTo>
                <a:lnTo>
                  <a:pt x="117348" y="180340"/>
                </a:lnTo>
                <a:lnTo>
                  <a:pt x="112776" y="182880"/>
                </a:lnTo>
                <a:close/>
              </a:path>
              <a:path w="963295" h="1106170">
                <a:moveTo>
                  <a:pt x="227076" y="238760"/>
                </a:moveTo>
                <a:lnTo>
                  <a:pt x="184403" y="238760"/>
                </a:lnTo>
                <a:lnTo>
                  <a:pt x="193548" y="232410"/>
                </a:lnTo>
                <a:lnTo>
                  <a:pt x="199644" y="229870"/>
                </a:lnTo>
                <a:lnTo>
                  <a:pt x="207264" y="223520"/>
                </a:lnTo>
                <a:lnTo>
                  <a:pt x="208787" y="220980"/>
                </a:lnTo>
                <a:lnTo>
                  <a:pt x="211835" y="218440"/>
                </a:lnTo>
                <a:lnTo>
                  <a:pt x="216408" y="215900"/>
                </a:lnTo>
                <a:lnTo>
                  <a:pt x="219456" y="212090"/>
                </a:lnTo>
                <a:lnTo>
                  <a:pt x="224028" y="209550"/>
                </a:lnTo>
                <a:lnTo>
                  <a:pt x="228600" y="205740"/>
                </a:lnTo>
                <a:lnTo>
                  <a:pt x="256309" y="237490"/>
                </a:lnTo>
                <a:lnTo>
                  <a:pt x="230124" y="237490"/>
                </a:lnTo>
                <a:lnTo>
                  <a:pt x="227076" y="238760"/>
                </a:lnTo>
                <a:close/>
              </a:path>
              <a:path w="963295" h="1106170">
                <a:moveTo>
                  <a:pt x="185928" y="264160"/>
                </a:moveTo>
                <a:lnTo>
                  <a:pt x="169164" y="264160"/>
                </a:lnTo>
                <a:lnTo>
                  <a:pt x="167640" y="262890"/>
                </a:lnTo>
                <a:lnTo>
                  <a:pt x="164592" y="261620"/>
                </a:lnTo>
                <a:lnTo>
                  <a:pt x="156972" y="255270"/>
                </a:lnTo>
                <a:lnTo>
                  <a:pt x="155448" y="252730"/>
                </a:lnTo>
                <a:lnTo>
                  <a:pt x="149351" y="246380"/>
                </a:lnTo>
                <a:lnTo>
                  <a:pt x="166116" y="231140"/>
                </a:lnTo>
                <a:lnTo>
                  <a:pt x="166116" y="232410"/>
                </a:lnTo>
                <a:lnTo>
                  <a:pt x="167640" y="232410"/>
                </a:lnTo>
                <a:lnTo>
                  <a:pt x="167640" y="233680"/>
                </a:lnTo>
                <a:lnTo>
                  <a:pt x="169164" y="233680"/>
                </a:lnTo>
                <a:lnTo>
                  <a:pt x="169164" y="236220"/>
                </a:lnTo>
                <a:lnTo>
                  <a:pt x="170687" y="236220"/>
                </a:lnTo>
                <a:lnTo>
                  <a:pt x="170687" y="237490"/>
                </a:lnTo>
                <a:lnTo>
                  <a:pt x="172212" y="237490"/>
                </a:lnTo>
                <a:lnTo>
                  <a:pt x="173735" y="238760"/>
                </a:lnTo>
                <a:lnTo>
                  <a:pt x="227076" y="238760"/>
                </a:lnTo>
                <a:lnTo>
                  <a:pt x="224028" y="240030"/>
                </a:lnTo>
                <a:lnTo>
                  <a:pt x="219456" y="245110"/>
                </a:lnTo>
                <a:lnTo>
                  <a:pt x="216408" y="246380"/>
                </a:lnTo>
                <a:lnTo>
                  <a:pt x="210312" y="252730"/>
                </a:lnTo>
                <a:lnTo>
                  <a:pt x="196596" y="261620"/>
                </a:lnTo>
                <a:lnTo>
                  <a:pt x="192024" y="262890"/>
                </a:lnTo>
                <a:lnTo>
                  <a:pt x="188976" y="262890"/>
                </a:lnTo>
                <a:lnTo>
                  <a:pt x="185928" y="264160"/>
                </a:lnTo>
                <a:close/>
              </a:path>
              <a:path w="963295" h="1106170">
                <a:moveTo>
                  <a:pt x="211835" y="317500"/>
                </a:moveTo>
                <a:lnTo>
                  <a:pt x="195072" y="297180"/>
                </a:lnTo>
                <a:lnTo>
                  <a:pt x="243840" y="254000"/>
                </a:lnTo>
                <a:lnTo>
                  <a:pt x="230124" y="237490"/>
                </a:lnTo>
                <a:lnTo>
                  <a:pt x="256309" y="237490"/>
                </a:lnTo>
                <a:lnTo>
                  <a:pt x="277367" y="261620"/>
                </a:lnTo>
                <a:lnTo>
                  <a:pt x="211835" y="317500"/>
                </a:lnTo>
                <a:close/>
              </a:path>
              <a:path w="963295" h="1106170">
                <a:moveTo>
                  <a:pt x="246887" y="358140"/>
                </a:moveTo>
                <a:lnTo>
                  <a:pt x="228600" y="336550"/>
                </a:lnTo>
                <a:lnTo>
                  <a:pt x="294132" y="281940"/>
                </a:lnTo>
                <a:lnTo>
                  <a:pt x="310896" y="300990"/>
                </a:lnTo>
                <a:lnTo>
                  <a:pt x="289560" y="321310"/>
                </a:lnTo>
                <a:lnTo>
                  <a:pt x="298288" y="332740"/>
                </a:lnTo>
                <a:lnTo>
                  <a:pt x="274319" y="332740"/>
                </a:lnTo>
                <a:lnTo>
                  <a:pt x="246887" y="358140"/>
                </a:lnTo>
                <a:close/>
              </a:path>
              <a:path w="963295" h="1106170">
                <a:moveTo>
                  <a:pt x="341185" y="335280"/>
                </a:moveTo>
                <a:lnTo>
                  <a:pt x="300228" y="335280"/>
                </a:lnTo>
                <a:lnTo>
                  <a:pt x="307086" y="331470"/>
                </a:lnTo>
                <a:lnTo>
                  <a:pt x="313944" y="328930"/>
                </a:lnTo>
                <a:lnTo>
                  <a:pt x="320802" y="328930"/>
                </a:lnTo>
                <a:lnTo>
                  <a:pt x="334494" y="331470"/>
                </a:lnTo>
                <a:lnTo>
                  <a:pt x="341185" y="335280"/>
                </a:lnTo>
                <a:close/>
              </a:path>
              <a:path w="963295" h="1106170">
                <a:moveTo>
                  <a:pt x="325231" y="422910"/>
                </a:moveTo>
                <a:lnTo>
                  <a:pt x="316992" y="422910"/>
                </a:lnTo>
                <a:lnTo>
                  <a:pt x="308991" y="421640"/>
                </a:lnTo>
                <a:lnTo>
                  <a:pt x="276034" y="389890"/>
                </a:lnTo>
                <a:lnTo>
                  <a:pt x="272796" y="375920"/>
                </a:lnTo>
                <a:lnTo>
                  <a:pt x="273629" y="368300"/>
                </a:lnTo>
                <a:lnTo>
                  <a:pt x="276034" y="359410"/>
                </a:lnTo>
                <a:lnTo>
                  <a:pt x="279868" y="353060"/>
                </a:lnTo>
                <a:lnTo>
                  <a:pt x="284987" y="345440"/>
                </a:lnTo>
                <a:lnTo>
                  <a:pt x="274319" y="332740"/>
                </a:lnTo>
                <a:lnTo>
                  <a:pt x="298288" y="332740"/>
                </a:lnTo>
                <a:lnTo>
                  <a:pt x="300228" y="335280"/>
                </a:lnTo>
                <a:lnTo>
                  <a:pt x="341185" y="335280"/>
                </a:lnTo>
                <a:lnTo>
                  <a:pt x="347591" y="339090"/>
                </a:lnTo>
                <a:lnTo>
                  <a:pt x="353567" y="345440"/>
                </a:lnTo>
                <a:lnTo>
                  <a:pt x="358711" y="353060"/>
                </a:lnTo>
                <a:lnTo>
                  <a:pt x="321564" y="353060"/>
                </a:lnTo>
                <a:lnTo>
                  <a:pt x="315467" y="355600"/>
                </a:lnTo>
                <a:lnTo>
                  <a:pt x="307848" y="361950"/>
                </a:lnTo>
                <a:lnTo>
                  <a:pt x="303276" y="364490"/>
                </a:lnTo>
                <a:lnTo>
                  <a:pt x="301751" y="368300"/>
                </a:lnTo>
                <a:lnTo>
                  <a:pt x="298703" y="370840"/>
                </a:lnTo>
                <a:lnTo>
                  <a:pt x="295656" y="377190"/>
                </a:lnTo>
                <a:lnTo>
                  <a:pt x="295656" y="386080"/>
                </a:lnTo>
                <a:lnTo>
                  <a:pt x="298703" y="391160"/>
                </a:lnTo>
                <a:lnTo>
                  <a:pt x="300228" y="392430"/>
                </a:lnTo>
                <a:lnTo>
                  <a:pt x="301751" y="396240"/>
                </a:lnTo>
                <a:lnTo>
                  <a:pt x="303276" y="396240"/>
                </a:lnTo>
                <a:lnTo>
                  <a:pt x="304800" y="397510"/>
                </a:lnTo>
                <a:lnTo>
                  <a:pt x="307848" y="398780"/>
                </a:lnTo>
                <a:lnTo>
                  <a:pt x="360695" y="398780"/>
                </a:lnTo>
                <a:lnTo>
                  <a:pt x="357425" y="403860"/>
                </a:lnTo>
                <a:lnTo>
                  <a:pt x="350519" y="411480"/>
                </a:lnTo>
                <a:lnTo>
                  <a:pt x="342280" y="416560"/>
                </a:lnTo>
                <a:lnTo>
                  <a:pt x="333756" y="420370"/>
                </a:lnTo>
                <a:lnTo>
                  <a:pt x="325231" y="422910"/>
                </a:lnTo>
                <a:close/>
              </a:path>
              <a:path w="963295" h="1106170">
                <a:moveTo>
                  <a:pt x="360695" y="398780"/>
                </a:moveTo>
                <a:lnTo>
                  <a:pt x="318516" y="398780"/>
                </a:lnTo>
                <a:lnTo>
                  <a:pt x="320040" y="397510"/>
                </a:lnTo>
                <a:lnTo>
                  <a:pt x="323087" y="396240"/>
                </a:lnTo>
                <a:lnTo>
                  <a:pt x="338328" y="383540"/>
                </a:lnTo>
                <a:lnTo>
                  <a:pt x="342900" y="374650"/>
                </a:lnTo>
                <a:lnTo>
                  <a:pt x="342900" y="370840"/>
                </a:lnTo>
                <a:lnTo>
                  <a:pt x="344424" y="369570"/>
                </a:lnTo>
                <a:lnTo>
                  <a:pt x="344424" y="367030"/>
                </a:lnTo>
                <a:lnTo>
                  <a:pt x="342900" y="364490"/>
                </a:lnTo>
                <a:lnTo>
                  <a:pt x="342900" y="361950"/>
                </a:lnTo>
                <a:lnTo>
                  <a:pt x="339851" y="359410"/>
                </a:lnTo>
                <a:lnTo>
                  <a:pt x="338328" y="355600"/>
                </a:lnTo>
                <a:lnTo>
                  <a:pt x="335280" y="354330"/>
                </a:lnTo>
                <a:lnTo>
                  <a:pt x="333756" y="354330"/>
                </a:lnTo>
                <a:lnTo>
                  <a:pt x="332232" y="353060"/>
                </a:lnTo>
                <a:lnTo>
                  <a:pt x="358711" y="353060"/>
                </a:lnTo>
                <a:lnTo>
                  <a:pt x="359568" y="354330"/>
                </a:lnTo>
                <a:lnTo>
                  <a:pt x="363855" y="363220"/>
                </a:lnTo>
                <a:lnTo>
                  <a:pt x="366426" y="370840"/>
                </a:lnTo>
                <a:lnTo>
                  <a:pt x="367283" y="381000"/>
                </a:lnTo>
                <a:lnTo>
                  <a:pt x="365521" y="388620"/>
                </a:lnTo>
                <a:lnTo>
                  <a:pt x="362331" y="396240"/>
                </a:lnTo>
                <a:lnTo>
                  <a:pt x="360695" y="398780"/>
                </a:lnTo>
                <a:close/>
              </a:path>
              <a:path w="963295" h="1106170">
                <a:moveTo>
                  <a:pt x="382524" y="505460"/>
                </a:moveTo>
                <a:lnTo>
                  <a:pt x="377951" y="504190"/>
                </a:lnTo>
                <a:lnTo>
                  <a:pt x="368808" y="497840"/>
                </a:lnTo>
                <a:lnTo>
                  <a:pt x="365760" y="496570"/>
                </a:lnTo>
                <a:lnTo>
                  <a:pt x="361187" y="491490"/>
                </a:lnTo>
                <a:lnTo>
                  <a:pt x="358140" y="487680"/>
                </a:lnTo>
                <a:lnTo>
                  <a:pt x="353567" y="482600"/>
                </a:lnTo>
                <a:lnTo>
                  <a:pt x="348996" y="476250"/>
                </a:lnTo>
                <a:lnTo>
                  <a:pt x="345948" y="469900"/>
                </a:lnTo>
                <a:lnTo>
                  <a:pt x="342900" y="459740"/>
                </a:lnTo>
                <a:lnTo>
                  <a:pt x="341376" y="453390"/>
                </a:lnTo>
                <a:lnTo>
                  <a:pt x="341376" y="447040"/>
                </a:lnTo>
                <a:lnTo>
                  <a:pt x="342900" y="440690"/>
                </a:lnTo>
                <a:lnTo>
                  <a:pt x="345948" y="436880"/>
                </a:lnTo>
                <a:lnTo>
                  <a:pt x="352044" y="424180"/>
                </a:lnTo>
                <a:lnTo>
                  <a:pt x="370332" y="411480"/>
                </a:lnTo>
                <a:lnTo>
                  <a:pt x="382524" y="407670"/>
                </a:lnTo>
                <a:lnTo>
                  <a:pt x="388619" y="407670"/>
                </a:lnTo>
                <a:lnTo>
                  <a:pt x="394716" y="408940"/>
                </a:lnTo>
                <a:lnTo>
                  <a:pt x="400812" y="408940"/>
                </a:lnTo>
                <a:lnTo>
                  <a:pt x="405383" y="412750"/>
                </a:lnTo>
                <a:lnTo>
                  <a:pt x="411480" y="415290"/>
                </a:lnTo>
                <a:lnTo>
                  <a:pt x="416051" y="419100"/>
                </a:lnTo>
                <a:lnTo>
                  <a:pt x="425196" y="427990"/>
                </a:lnTo>
                <a:lnTo>
                  <a:pt x="429768" y="434340"/>
                </a:lnTo>
                <a:lnTo>
                  <a:pt x="388619" y="434340"/>
                </a:lnTo>
                <a:lnTo>
                  <a:pt x="382524" y="436880"/>
                </a:lnTo>
                <a:lnTo>
                  <a:pt x="376428" y="440690"/>
                </a:lnTo>
                <a:lnTo>
                  <a:pt x="370332" y="447040"/>
                </a:lnTo>
                <a:lnTo>
                  <a:pt x="367283" y="452120"/>
                </a:lnTo>
                <a:lnTo>
                  <a:pt x="367283" y="458470"/>
                </a:lnTo>
                <a:lnTo>
                  <a:pt x="365760" y="464820"/>
                </a:lnTo>
                <a:lnTo>
                  <a:pt x="368808" y="469900"/>
                </a:lnTo>
                <a:lnTo>
                  <a:pt x="373380" y="474980"/>
                </a:lnTo>
                <a:lnTo>
                  <a:pt x="374903" y="477520"/>
                </a:lnTo>
                <a:lnTo>
                  <a:pt x="379476" y="482600"/>
                </a:lnTo>
                <a:lnTo>
                  <a:pt x="382524" y="483870"/>
                </a:lnTo>
                <a:lnTo>
                  <a:pt x="384048" y="483870"/>
                </a:lnTo>
                <a:lnTo>
                  <a:pt x="387096" y="485140"/>
                </a:lnTo>
                <a:lnTo>
                  <a:pt x="390144" y="485140"/>
                </a:lnTo>
                <a:lnTo>
                  <a:pt x="391667" y="487680"/>
                </a:lnTo>
                <a:lnTo>
                  <a:pt x="396240" y="487680"/>
                </a:lnTo>
                <a:lnTo>
                  <a:pt x="399287" y="490220"/>
                </a:lnTo>
                <a:lnTo>
                  <a:pt x="382524" y="505460"/>
                </a:lnTo>
                <a:close/>
              </a:path>
              <a:path w="963295" h="1106170">
                <a:moveTo>
                  <a:pt x="422148" y="469900"/>
                </a:moveTo>
                <a:lnTo>
                  <a:pt x="419100" y="467360"/>
                </a:lnTo>
                <a:lnTo>
                  <a:pt x="419100" y="458470"/>
                </a:lnTo>
                <a:lnTo>
                  <a:pt x="417576" y="457200"/>
                </a:lnTo>
                <a:lnTo>
                  <a:pt x="417576" y="452120"/>
                </a:lnTo>
                <a:lnTo>
                  <a:pt x="414528" y="447040"/>
                </a:lnTo>
                <a:lnTo>
                  <a:pt x="411480" y="440690"/>
                </a:lnTo>
                <a:lnTo>
                  <a:pt x="406908" y="436880"/>
                </a:lnTo>
                <a:lnTo>
                  <a:pt x="400812" y="434340"/>
                </a:lnTo>
                <a:lnTo>
                  <a:pt x="429768" y="434340"/>
                </a:lnTo>
                <a:lnTo>
                  <a:pt x="434340" y="440690"/>
                </a:lnTo>
                <a:lnTo>
                  <a:pt x="435864" y="445770"/>
                </a:lnTo>
                <a:lnTo>
                  <a:pt x="438912" y="450850"/>
                </a:lnTo>
                <a:lnTo>
                  <a:pt x="438912" y="454660"/>
                </a:lnTo>
                <a:lnTo>
                  <a:pt x="422148" y="469900"/>
                </a:lnTo>
                <a:close/>
              </a:path>
              <a:path w="963295" h="1106170">
                <a:moveTo>
                  <a:pt x="419100" y="553720"/>
                </a:moveTo>
                <a:lnTo>
                  <a:pt x="400812" y="534670"/>
                </a:lnTo>
                <a:lnTo>
                  <a:pt x="451103" y="490220"/>
                </a:lnTo>
                <a:lnTo>
                  <a:pt x="434340" y="469900"/>
                </a:lnTo>
                <a:lnTo>
                  <a:pt x="448056" y="458470"/>
                </a:lnTo>
                <a:lnTo>
                  <a:pt x="494728" y="511810"/>
                </a:lnTo>
                <a:lnTo>
                  <a:pt x="469392" y="511810"/>
                </a:lnTo>
                <a:lnTo>
                  <a:pt x="419100" y="553720"/>
                </a:lnTo>
                <a:close/>
              </a:path>
              <a:path w="963295" h="1106170">
                <a:moveTo>
                  <a:pt x="487680" y="530860"/>
                </a:moveTo>
                <a:lnTo>
                  <a:pt x="469392" y="511810"/>
                </a:lnTo>
                <a:lnTo>
                  <a:pt x="494728" y="511810"/>
                </a:lnTo>
                <a:lnTo>
                  <a:pt x="501396" y="519430"/>
                </a:lnTo>
                <a:lnTo>
                  <a:pt x="487680" y="530860"/>
                </a:lnTo>
                <a:close/>
              </a:path>
              <a:path w="963295" h="1106170">
                <a:moveTo>
                  <a:pt x="440435" y="627380"/>
                </a:moveTo>
                <a:lnTo>
                  <a:pt x="423672" y="605790"/>
                </a:lnTo>
                <a:lnTo>
                  <a:pt x="510540" y="529590"/>
                </a:lnTo>
                <a:lnTo>
                  <a:pt x="528828" y="551180"/>
                </a:lnTo>
                <a:lnTo>
                  <a:pt x="522732" y="557530"/>
                </a:lnTo>
                <a:lnTo>
                  <a:pt x="527303" y="557530"/>
                </a:lnTo>
                <a:lnTo>
                  <a:pt x="536448" y="560070"/>
                </a:lnTo>
                <a:lnTo>
                  <a:pt x="545592" y="566420"/>
                </a:lnTo>
                <a:lnTo>
                  <a:pt x="512064" y="566420"/>
                </a:lnTo>
                <a:lnTo>
                  <a:pt x="478535" y="593090"/>
                </a:lnTo>
                <a:lnTo>
                  <a:pt x="480060" y="595630"/>
                </a:lnTo>
                <a:lnTo>
                  <a:pt x="480060" y="596900"/>
                </a:lnTo>
                <a:lnTo>
                  <a:pt x="481583" y="599440"/>
                </a:lnTo>
                <a:lnTo>
                  <a:pt x="486156" y="604520"/>
                </a:lnTo>
                <a:lnTo>
                  <a:pt x="467867" y="604520"/>
                </a:lnTo>
                <a:lnTo>
                  <a:pt x="440435" y="627380"/>
                </a:lnTo>
                <a:close/>
              </a:path>
              <a:path w="963295" h="1106170">
                <a:moveTo>
                  <a:pt x="549459" y="612140"/>
                </a:moveTo>
                <a:lnTo>
                  <a:pt x="505967" y="612140"/>
                </a:lnTo>
                <a:lnTo>
                  <a:pt x="512064" y="609600"/>
                </a:lnTo>
                <a:lnTo>
                  <a:pt x="525780" y="598170"/>
                </a:lnTo>
                <a:lnTo>
                  <a:pt x="528828" y="593090"/>
                </a:lnTo>
                <a:lnTo>
                  <a:pt x="530351" y="589280"/>
                </a:lnTo>
                <a:lnTo>
                  <a:pt x="530351" y="584200"/>
                </a:lnTo>
                <a:lnTo>
                  <a:pt x="528828" y="579120"/>
                </a:lnTo>
                <a:lnTo>
                  <a:pt x="525780" y="574040"/>
                </a:lnTo>
                <a:lnTo>
                  <a:pt x="524256" y="572770"/>
                </a:lnTo>
                <a:lnTo>
                  <a:pt x="521208" y="571500"/>
                </a:lnTo>
                <a:lnTo>
                  <a:pt x="519683" y="568960"/>
                </a:lnTo>
                <a:lnTo>
                  <a:pt x="513587" y="566420"/>
                </a:lnTo>
                <a:lnTo>
                  <a:pt x="545592" y="566420"/>
                </a:lnTo>
                <a:lnTo>
                  <a:pt x="548640" y="571500"/>
                </a:lnTo>
                <a:lnTo>
                  <a:pt x="553259" y="576580"/>
                </a:lnTo>
                <a:lnTo>
                  <a:pt x="555879" y="582930"/>
                </a:lnTo>
                <a:lnTo>
                  <a:pt x="556784" y="590550"/>
                </a:lnTo>
                <a:lnTo>
                  <a:pt x="556260" y="596900"/>
                </a:lnTo>
                <a:lnTo>
                  <a:pt x="554259" y="603250"/>
                </a:lnTo>
                <a:lnTo>
                  <a:pt x="550545" y="610870"/>
                </a:lnTo>
                <a:lnTo>
                  <a:pt x="549459" y="612140"/>
                </a:lnTo>
                <a:close/>
              </a:path>
              <a:path w="963295" h="1106170">
                <a:moveTo>
                  <a:pt x="510540" y="637540"/>
                </a:moveTo>
                <a:lnTo>
                  <a:pt x="499872" y="637540"/>
                </a:lnTo>
                <a:lnTo>
                  <a:pt x="495300" y="636270"/>
                </a:lnTo>
                <a:lnTo>
                  <a:pt x="481583" y="628650"/>
                </a:lnTo>
                <a:lnTo>
                  <a:pt x="478535" y="624840"/>
                </a:lnTo>
                <a:lnTo>
                  <a:pt x="472440" y="618490"/>
                </a:lnTo>
                <a:lnTo>
                  <a:pt x="469392" y="612140"/>
                </a:lnTo>
                <a:lnTo>
                  <a:pt x="467867" y="607060"/>
                </a:lnTo>
                <a:lnTo>
                  <a:pt x="467867" y="604520"/>
                </a:lnTo>
                <a:lnTo>
                  <a:pt x="486156" y="604520"/>
                </a:lnTo>
                <a:lnTo>
                  <a:pt x="490728" y="609600"/>
                </a:lnTo>
                <a:lnTo>
                  <a:pt x="495300" y="612140"/>
                </a:lnTo>
                <a:lnTo>
                  <a:pt x="549459" y="612140"/>
                </a:lnTo>
                <a:lnTo>
                  <a:pt x="545116" y="617220"/>
                </a:lnTo>
                <a:lnTo>
                  <a:pt x="537972" y="624840"/>
                </a:lnTo>
                <a:lnTo>
                  <a:pt x="533400" y="628650"/>
                </a:lnTo>
                <a:lnTo>
                  <a:pt x="521208" y="635000"/>
                </a:lnTo>
                <a:lnTo>
                  <a:pt x="515112" y="636270"/>
                </a:lnTo>
                <a:lnTo>
                  <a:pt x="510540" y="637540"/>
                </a:lnTo>
                <a:close/>
              </a:path>
              <a:path w="963295" h="1106170">
                <a:moveTo>
                  <a:pt x="623824" y="669290"/>
                </a:moveTo>
                <a:lnTo>
                  <a:pt x="594360" y="669290"/>
                </a:lnTo>
                <a:lnTo>
                  <a:pt x="597408" y="666750"/>
                </a:lnTo>
                <a:lnTo>
                  <a:pt x="598932" y="662940"/>
                </a:lnTo>
                <a:lnTo>
                  <a:pt x="573024" y="631190"/>
                </a:lnTo>
                <a:lnTo>
                  <a:pt x="566928" y="628650"/>
                </a:lnTo>
                <a:lnTo>
                  <a:pt x="565403" y="627380"/>
                </a:lnTo>
                <a:lnTo>
                  <a:pt x="580644" y="613410"/>
                </a:lnTo>
                <a:lnTo>
                  <a:pt x="583692" y="614680"/>
                </a:lnTo>
                <a:lnTo>
                  <a:pt x="586740" y="618490"/>
                </a:lnTo>
                <a:lnTo>
                  <a:pt x="592835" y="622300"/>
                </a:lnTo>
                <a:lnTo>
                  <a:pt x="618363" y="652780"/>
                </a:lnTo>
                <a:lnTo>
                  <a:pt x="623316" y="666750"/>
                </a:lnTo>
                <a:lnTo>
                  <a:pt x="623824" y="669290"/>
                </a:lnTo>
                <a:close/>
              </a:path>
              <a:path w="963295" h="1106170">
                <a:moveTo>
                  <a:pt x="569976" y="726440"/>
                </a:moveTo>
                <a:lnTo>
                  <a:pt x="551687" y="706120"/>
                </a:lnTo>
                <a:lnTo>
                  <a:pt x="557783" y="701040"/>
                </a:lnTo>
                <a:lnTo>
                  <a:pt x="554735" y="701040"/>
                </a:lnTo>
                <a:lnTo>
                  <a:pt x="551687" y="698500"/>
                </a:lnTo>
                <a:lnTo>
                  <a:pt x="548640" y="698500"/>
                </a:lnTo>
                <a:lnTo>
                  <a:pt x="547116" y="697230"/>
                </a:lnTo>
                <a:lnTo>
                  <a:pt x="545592" y="697230"/>
                </a:lnTo>
                <a:lnTo>
                  <a:pt x="539496" y="694690"/>
                </a:lnTo>
                <a:lnTo>
                  <a:pt x="534924" y="690880"/>
                </a:lnTo>
                <a:lnTo>
                  <a:pt x="533400" y="688340"/>
                </a:lnTo>
                <a:lnTo>
                  <a:pt x="530351" y="685800"/>
                </a:lnTo>
                <a:lnTo>
                  <a:pt x="525780" y="679450"/>
                </a:lnTo>
                <a:lnTo>
                  <a:pt x="522732" y="673100"/>
                </a:lnTo>
                <a:lnTo>
                  <a:pt x="522732" y="657860"/>
                </a:lnTo>
                <a:lnTo>
                  <a:pt x="525780" y="651510"/>
                </a:lnTo>
                <a:lnTo>
                  <a:pt x="531876" y="647700"/>
                </a:lnTo>
                <a:lnTo>
                  <a:pt x="536448" y="642620"/>
                </a:lnTo>
                <a:lnTo>
                  <a:pt x="545592" y="640080"/>
                </a:lnTo>
                <a:lnTo>
                  <a:pt x="550164" y="640080"/>
                </a:lnTo>
                <a:lnTo>
                  <a:pt x="582167" y="659130"/>
                </a:lnTo>
                <a:lnTo>
                  <a:pt x="588264" y="664210"/>
                </a:lnTo>
                <a:lnTo>
                  <a:pt x="553212" y="664210"/>
                </a:lnTo>
                <a:lnTo>
                  <a:pt x="551687" y="666750"/>
                </a:lnTo>
                <a:lnTo>
                  <a:pt x="550164" y="666750"/>
                </a:lnTo>
                <a:lnTo>
                  <a:pt x="550164" y="668020"/>
                </a:lnTo>
                <a:lnTo>
                  <a:pt x="548640" y="669290"/>
                </a:lnTo>
                <a:lnTo>
                  <a:pt x="548640" y="678180"/>
                </a:lnTo>
                <a:lnTo>
                  <a:pt x="550164" y="679450"/>
                </a:lnTo>
                <a:lnTo>
                  <a:pt x="551687" y="681990"/>
                </a:lnTo>
                <a:lnTo>
                  <a:pt x="553212" y="683260"/>
                </a:lnTo>
                <a:lnTo>
                  <a:pt x="554735" y="687070"/>
                </a:lnTo>
                <a:lnTo>
                  <a:pt x="560832" y="689610"/>
                </a:lnTo>
                <a:lnTo>
                  <a:pt x="562356" y="690880"/>
                </a:lnTo>
                <a:lnTo>
                  <a:pt x="609803" y="690880"/>
                </a:lnTo>
                <a:lnTo>
                  <a:pt x="569976" y="726440"/>
                </a:lnTo>
                <a:close/>
              </a:path>
              <a:path w="963295" h="1106170">
                <a:moveTo>
                  <a:pt x="609803" y="690880"/>
                </a:moveTo>
                <a:lnTo>
                  <a:pt x="568451" y="690880"/>
                </a:lnTo>
                <a:lnTo>
                  <a:pt x="582167" y="680720"/>
                </a:lnTo>
                <a:lnTo>
                  <a:pt x="569976" y="668020"/>
                </a:lnTo>
                <a:lnTo>
                  <a:pt x="566928" y="666750"/>
                </a:lnTo>
                <a:lnTo>
                  <a:pt x="565403" y="665480"/>
                </a:lnTo>
                <a:lnTo>
                  <a:pt x="562356" y="664210"/>
                </a:lnTo>
                <a:lnTo>
                  <a:pt x="588264" y="664210"/>
                </a:lnTo>
                <a:lnTo>
                  <a:pt x="594360" y="669290"/>
                </a:lnTo>
                <a:lnTo>
                  <a:pt x="623824" y="669290"/>
                </a:lnTo>
                <a:lnTo>
                  <a:pt x="624840" y="674370"/>
                </a:lnTo>
                <a:lnTo>
                  <a:pt x="620267" y="681990"/>
                </a:lnTo>
                <a:lnTo>
                  <a:pt x="612648" y="688340"/>
                </a:lnTo>
                <a:lnTo>
                  <a:pt x="609803" y="690880"/>
                </a:lnTo>
                <a:close/>
              </a:path>
              <a:path w="963295" h="1106170">
                <a:moveTo>
                  <a:pt x="614172" y="778510"/>
                </a:moveTo>
                <a:lnTo>
                  <a:pt x="595883" y="756920"/>
                </a:lnTo>
                <a:lnTo>
                  <a:pt x="646176" y="712470"/>
                </a:lnTo>
                <a:lnTo>
                  <a:pt x="627887" y="693420"/>
                </a:lnTo>
                <a:lnTo>
                  <a:pt x="641603" y="680720"/>
                </a:lnTo>
                <a:lnTo>
                  <a:pt x="688276" y="734060"/>
                </a:lnTo>
                <a:lnTo>
                  <a:pt x="664464" y="734060"/>
                </a:lnTo>
                <a:lnTo>
                  <a:pt x="614172" y="778510"/>
                </a:lnTo>
                <a:close/>
              </a:path>
              <a:path w="963295" h="1106170">
                <a:moveTo>
                  <a:pt x="681228" y="754380"/>
                </a:moveTo>
                <a:lnTo>
                  <a:pt x="664464" y="734060"/>
                </a:lnTo>
                <a:lnTo>
                  <a:pt x="688276" y="734060"/>
                </a:lnTo>
                <a:lnTo>
                  <a:pt x="694944" y="741680"/>
                </a:lnTo>
                <a:lnTo>
                  <a:pt x="681228" y="754380"/>
                </a:lnTo>
                <a:close/>
              </a:path>
              <a:path w="963295" h="1106170">
                <a:moveTo>
                  <a:pt x="655319" y="825500"/>
                </a:moveTo>
                <a:lnTo>
                  <a:pt x="640080" y="808990"/>
                </a:lnTo>
                <a:lnTo>
                  <a:pt x="705612" y="751840"/>
                </a:lnTo>
                <a:lnTo>
                  <a:pt x="722376" y="773430"/>
                </a:lnTo>
                <a:lnTo>
                  <a:pt x="687324" y="803910"/>
                </a:lnTo>
                <a:lnTo>
                  <a:pt x="750474" y="803910"/>
                </a:lnTo>
                <a:lnTo>
                  <a:pt x="762000" y="817880"/>
                </a:lnTo>
                <a:lnTo>
                  <a:pt x="760545" y="819150"/>
                </a:lnTo>
                <a:lnTo>
                  <a:pt x="719328" y="819150"/>
                </a:lnTo>
                <a:lnTo>
                  <a:pt x="655319" y="825500"/>
                </a:lnTo>
                <a:close/>
              </a:path>
              <a:path w="963295" h="1106170">
                <a:moveTo>
                  <a:pt x="750474" y="803910"/>
                </a:moveTo>
                <a:lnTo>
                  <a:pt x="687324" y="803910"/>
                </a:lnTo>
                <a:lnTo>
                  <a:pt x="745235" y="797560"/>
                </a:lnTo>
                <a:lnTo>
                  <a:pt x="750474" y="803910"/>
                </a:lnTo>
                <a:close/>
              </a:path>
              <a:path w="963295" h="1106170">
                <a:moveTo>
                  <a:pt x="697992" y="873760"/>
                </a:moveTo>
                <a:lnTo>
                  <a:pt x="679703" y="854710"/>
                </a:lnTo>
                <a:lnTo>
                  <a:pt x="719328" y="819150"/>
                </a:lnTo>
                <a:lnTo>
                  <a:pt x="760545" y="819150"/>
                </a:lnTo>
                <a:lnTo>
                  <a:pt x="697992" y="873760"/>
                </a:lnTo>
                <a:close/>
              </a:path>
              <a:path w="963295" h="1106170">
                <a:moveTo>
                  <a:pt x="780287" y="946150"/>
                </a:moveTo>
                <a:lnTo>
                  <a:pt x="765048" y="946150"/>
                </a:lnTo>
                <a:lnTo>
                  <a:pt x="762000" y="944880"/>
                </a:lnTo>
                <a:lnTo>
                  <a:pt x="757428" y="941070"/>
                </a:lnTo>
                <a:lnTo>
                  <a:pt x="754380" y="939800"/>
                </a:lnTo>
                <a:lnTo>
                  <a:pt x="751332" y="934720"/>
                </a:lnTo>
                <a:lnTo>
                  <a:pt x="748283" y="932180"/>
                </a:lnTo>
                <a:lnTo>
                  <a:pt x="713232" y="892810"/>
                </a:lnTo>
                <a:lnTo>
                  <a:pt x="778764" y="835660"/>
                </a:lnTo>
                <a:lnTo>
                  <a:pt x="806500" y="868680"/>
                </a:lnTo>
                <a:lnTo>
                  <a:pt x="783335" y="868680"/>
                </a:lnTo>
                <a:lnTo>
                  <a:pt x="769619" y="880110"/>
                </a:lnTo>
                <a:lnTo>
                  <a:pt x="777917" y="889000"/>
                </a:lnTo>
                <a:lnTo>
                  <a:pt x="758951" y="889000"/>
                </a:lnTo>
                <a:lnTo>
                  <a:pt x="745235" y="901700"/>
                </a:lnTo>
                <a:lnTo>
                  <a:pt x="755903" y="915670"/>
                </a:lnTo>
                <a:lnTo>
                  <a:pt x="758951" y="918210"/>
                </a:lnTo>
                <a:lnTo>
                  <a:pt x="762000" y="919480"/>
                </a:lnTo>
                <a:lnTo>
                  <a:pt x="763524" y="922020"/>
                </a:lnTo>
                <a:lnTo>
                  <a:pt x="797051" y="922020"/>
                </a:lnTo>
                <a:lnTo>
                  <a:pt x="797051" y="927100"/>
                </a:lnTo>
                <a:lnTo>
                  <a:pt x="794003" y="935990"/>
                </a:lnTo>
                <a:lnTo>
                  <a:pt x="786383" y="942340"/>
                </a:lnTo>
                <a:lnTo>
                  <a:pt x="780287" y="946150"/>
                </a:lnTo>
                <a:close/>
              </a:path>
              <a:path w="963295" h="1106170">
                <a:moveTo>
                  <a:pt x="822960" y="895350"/>
                </a:moveTo>
                <a:lnTo>
                  <a:pt x="792480" y="895350"/>
                </a:lnTo>
                <a:lnTo>
                  <a:pt x="794003" y="894080"/>
                </a:lnTo>
                <a:lnTo>
                  <a:pt x="797051" y="892810"/>
                </a:lnTo>
                <a:lnTo>
                  <a:pt x="797051" y="885190"/>
                </a:lnTo>
                <a:lnTo>
                  <a:pt x="795528" y="881380"/>
                </a:lnTo>
                <a:lnTo>
                  <a:pt x="792480" y="878840"/>
                </a:lnTo>
                <a:lnTo>
                  <a:pt x="783335" y="868680"/>
                </a:lnTo>
                <a:lnTo>
                  <a:pt x="806500" y="868680"/>
                </a:lnTo>
                <a:lnTo>
                  <a:pt x="810767" y="873760"/>
                </a:lnTo>
                <a:lnTo>
                  <a:pt x="818387" y="881380"/>
                </a:lnTo>
                <a:lnTo>
                  <a:pt x="821435" y="887730"/>
                </a:lnTo>
                <a:lnTo>
                  <a:pt x="821435" y="891540"/>
                </a:lnTo>
                <a:lnTo>
                  <a:pt x="822960" y="894080"/>
                </a:lnTo>
                <a:lnTo>
                  <a:pt x="822960" y="895350"/>
                </a:lnTo>
                <a:close/>
              </a:path>
              <a:path w="963295" h="1106170">
                <a:moveTo>
                  <a:pt x="797051" y="922020"/>
                </a:moveTo>
                <a:lnTo>
                  <a:pt x="766572" y="922020"/>
                </a:lnTo>
                <a:lnTo>
                  <a:pt x="775716" y="914400"/>
                </a:lnTo>
                <a:lnTo>
                  <a:pt x="775716" y="908050"/>
                </a:lnTo>
                <a:lnTo>
                  <a:pt x="771144" y="902970"/>
                </a:lnTo>
                <a:lnTo>
                  <a:pt x="758951" y="889000"/>
                </a:lnTo>
                <a:lnTo>
                  <a:pt x="777917" y="889000"/>
                </a:lnTo>
                <a:lnTo>
                  <a:pt x="780287" y="891540"/>
                </a:lnTo>
                <a:lnTo>
                  <a:pt x="781812" y="894080"/>
                </a:lnTo>
                <a:lnTo>
                  <a:pt x="784860" y="895350"/>
                </a:lnTo>
                <a:lnTo>
                  <a:pt x="822960" y="895350"/>
                </a:lnTo>
                <a:lnTo>
                  <a:pt x="822960" y="902970"/>
                </a:lnTo>
                <a:lnTo>
                  <a:pt x="821435" y="906780"/>
                </a:lnTo>
                <a:lnTo>
                  <a:pt x="813816" y="914400"/>
                </a:lnTo>
                <a:lnTo>
                  <a:pt x="794003" y="914400"/>
                </a:lnTo>
                <a:lnTo>
                  <a:pt x="797051" y="918210"/>
                </a:lnTo>
                <a:lnTo>
                  <a:pt x="797051" y="922020"/>
                </a:lnTo>
                <a:close/>
              </a:path>
              <a:path w="963295" h="1106170">
                <a:moveTo>
                  <a:pt x="809244" y="915670"/>
                </a:moveTo>
                <a:lnTo>
                  <a:pt x="798576" y="915670"/>
                </a:lnTo>
                <a:lnTo>
                  <a:pt x="795528" y="914400"/>
                </a:lnTo>
                <a:lnTo>
                  <a:pt x="813816" y="914400"/>
                </a:lnTo>
                <a:lnTo>
                  <a:pt x="809244" y="915670"/>
                </a:lnTo>
                <a:close/>
              </a:path>
              <a:path w="963295" h="1106170">
                <a:moveTo>
                  <a:pt x="801624" y="993140"/>
                </a:moveTo>
                <a:lnTo>
                  <a:pt x="783335" y="971550"/>
                </a:lnTo>
                <a:lnTo>
                  <a:pt x="847344" y="915670"/>
                </a:lnTo>
                <a:lnTo>
                  <a:pt x="865632" y="935990"/>
                </a:lnTo>
                <a:lnTo>
                  <a:pt x="842772" y="956310"/>
                </a:lnTo>
                <a:lnTo>
                  <a:pt x="854625" y="969010"/>
                </a:lnTo>
                <a:lnTo>
                  <a:pt x="829056" y="969010"/>
                </a:lnTo>
                <a:lnTo>
                  <a:pt x="801624" y="993140"/>
                </a:lnTo>
                <a:close/>
              </a:path>
              <a:path w="963295" h="1106170">
                <a:moveTo>
                  <a:pt x="902589" y="979170"/>
                </a:moveTo>
                <a:lnTo>
                  <a:pt x="864108" y="979170"/>
                </a:lnTo>
                <a:lnTo>
                  <a:pt x="885444" y="960120"/>
                </a:lnTo>
                <a:lnTo>
                  <a:pt x="902589" y="979170"/>
                </a:lnTo>
                <a:close/>
              </a:path>
              <a:path w="963295" h="1106170">
                <a:moveTo>
                  <a:pt x="839724" y="1037590"/>
                </a:moveTo>
                <a:lnTo>
                  <a:pt x="821435" y="1016000"/>
                </a:lnTo>
                <a:lnTo>
                  <a:pt x="848867" y="993140"/>
                </a:lnTo>
                <a:lnTo>
                  <a:pt x="829056" y="969010"/>
                </a:lnTo>
                <a:lnTo>
                  <a:pt x="854625" y="969010"/>
                </a:lnTo>
                <a:lnTo>
                  <a:pt x="864108" y="979170"/>
                </a:lnTo>
                <a:lnTo>
                  <a:pt x="902589" y="979170"/>
                </a:lnTo>
                <a:lnTo>
                  <a:pt x="903732" y="980440"/>
                </a:lnTo>
                <a:lnTo>
                  <a:pt x="839724" y="1037590"/>
                </a:lnTo>
                <a:close/>
              </a:path>
              <a:path w="963295" h="1106170">
                <a:moveTo>
                  <a:pt x="920877" y="1106170"/>
                </a:moveTo>
                <a:lnTo>
                  <a:pt x="912876" y="1106170"/>
                </a:lnTo>
                <a:lnTo>
                  <a:pt x="904017" y="1104900"/>
                </a:lnTo>
                <a:lnTo>
                  <a:pt x="874871" y="1079500"/>
                </a:lnTo>
                <a:lnTo>
                  <a:pt x="867156" y="1054100"/>
                </a:lnTo>
                <a:lnTo>
                  <a:pt x="868918" y="1046480"/>
                </a:lnTo>
                <a:lnTo>
                  <a:pt x="900112" y="1013460"/>
                </a:lnTo>
                <a:lnTo>
                  <a:pt x="908566" y="1010920"/>
                </a:lnTo>
                <a:lnTo>
                  <a:pt x="917448" y="1010920"/>
                </a:lnTo>
                <a:lnTo>
                  <a:pt x="952881" y="1033780"/>
                </a:lnTo>
                <a:lnTo>
                  <a:pt x="918972" y="1033780"/>
                </a:lnTo>
                <a:lnTo>
                  <a:pt x="909828" y="1038860"/>
                </a:lnTo>
                <a:lnTo>
                  <a:pt x="896112" y="1050290"/>
                </a:lnTo>
                <a:lnTo>
                  <a:pt x="893064" y="1056640"/>
                </a:lnTo>
                <a:lnTo>
                  <a:pt x="890016" y="1061720"/>
                </a:lnTo>
                <a:lnTo>
                  <a:pt x="890016" y="1066800"/>
                </a:lnTo>
                <a:lnTo>
                  <a:pt x="891540" y="1069340"/>
                </a:lnTo>
                <a:lnTo>
                  <a:pt x="891540" y="1070610"/>
                </a:lnTo>
                <a:lnTo>
                  <a:pt x="893064" y="1074420"/>
                </a:lnTo>
                <a:lnTo>
                  <a:pt x="894587" y="1075690"/>
                </a:lnTo>
                <a:lnTo>
                  <a:pt x="896112" y="1078230"/>
                </a:lnTo>
                <a:lnTo>
                  <a:pt x="899160" y="1079500"/>
                </a:lnTo>
                <a:lnTo>
                  <a:pt x="900683" y="1079500"/>
                </a:lnTo>
                <a:lnTo>
                  <a:pt x="902208" y="1082040"/>
                </a:lnTo>
                <a:lnTo>
                  <a:pt x="955281" y="1082040"/>
                </a:lnTo>
                <a:lnTo>
                  <a:pt x="952023" y="1085850"/>
                </a:lnTo>
                <a:lnTo>
                  <a:pt x="944880" y="1093470"/>
                </a:lnTo>
                <a:lnTo>
                  <a:pt x="936879" y="1099820"/>
                </a:lnTo>
                <a:lnTo>
                  <a:pt x="928878" y="1103630"/>
                </a:lnTo>
                <a:lnTo>
                  <a:pt x="920877" y="1106170"/>
                </a:lnTo>
                <a:close/>
              </a:path>
              <a:path w="963295" h="1106170">
                <a:moveTo>
                  <a:pt x="955281" y="1082040"/>
                </a:moveTo>
                <a:lnTo>
                  <a:pt x="912876" y="1082040"/>
                </a:lnTo>
                <a:lnTo>
                  <a:pt x="918972" y="1078230"/>
                </a:lnTo>
                <a:lnTo>
                  <a:pt x="922019" y="1075690"/>
                </a:lnTo>
                <a:lnTo>
                  <a:pt x="931164" y="1069340"/>
                </a:lnTo>
                <a:lnTo>
                  <a:pt x="932687" y="1066800"/>
                </a:lnTo>
                <a:lnTo>
                  <a:pt x="935735" y="1062990"/>
                </a:lnTo>
                <a:lnTo>
                  <a:pt x="938783" y="1056640"/>
                </a:lnTo>
                <a:lnTo>
                  <a:pt x="938783" y="1047750"/>
                </a:lnTo>
                <a:lnTo>
                  <a:pt x="937260" y="1045210"/>
                </a:lnTo>
                <a:lnTo>
                  <a:pt x="934212" y="1041400"/>
                </a:lnTo>
                <a:lnTo>
                  <a:pt x="932687" y="1038860"/>
                </a:lnTo>
                <a:lnTo>
                  <a:pt x="931164" y="1037590"/>
                </a:lnTo>
                <a:lnTo>
                  <a:pt x="929640" y="1037590"/>
                </a:lnTo>
                <a:lnTo>
                  <a:pt x="926592" y="1036320"/>
                </a:lnTo>
                <a:lnTo>
                  <a:pt x="925067" y="1033780"/>
                </a:lnTo>
                <a:lnTo>
                  <a:pt x="952881" y="1033780"/>
                </a:lnTo>
                <a:lnTo>
                  <a:pt x="955452" y="1037590"/>
                </a:lnTo>
                <a:lnTo>
                  <a:pt x="959739" y="1045210"/>
                </a:lnTo>
                <a:lnTo>
                  <a:pt x="962310" y="1054100"/>
                </a:lnTo>
                <a:lnTo>
                  <a:pt x="963167" y="1062990"/>
                </a:lnTo>
                <a:lnTo>
                  <a:pt x="961167" y="1070610"/>
                </a:lnTo>
                <a:lnTo>
                  <a:pt x="957453" y="1079500"/>
                </a:lnTo>
                <a:lnTo>
                  <a:pt x="955281" y="1082040"/>
                </a:lnTo>
                <a:close/>
              </a:path>
            </a:pathLst>
          </a:custGeom>
          <a:solidFill>
            <a:srgbClr val="C11136"/>
          </a:solid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bject 35"/>
          <p:cNvSpPr/>
          <p:nvPr/>
        </p:nvSpPr>
        <p:spPr>
          <a:xfrm>
            <a:off x="5004048" y="3553466"/>
            <a:ext cx="1260489" cy="1387702"/>
          </a:xfrm>
          <a:custGeom>
            <a:avLst/>
            <a:gdLst/>
            <a:ahLst/>
            <a:cxnLst/>
            <a:rect l="l" t="t" r="r" b="b"/>
            <a:pathLst>
              <a:path w="1209040" h="1339850">
                <a:moveTo>
                  <a:pt x="169164" y="0"/>
                </a:moveTo>
                <a:lnTo>
                  <a:pt x="1208532" y="1191767"/>
                </a:lnTo>
                <a:lnTo>
                  <a:pt x="1039367" y="1339596"/>
                </a:lnTo>
                <a:lnTo>
                  <a:pt x="0" y="146304"/>
                </a:lnTo>
                <a:lnTo>
                  <a:pt x="169164" y="0"/>
                </a:lnTo>
                <a:close/>
              </a:path>
            </a:pathLst>
          </a:custGeom>
          <a:ln w="38100">
            <a:solidFill>
              <a:srgbClr val="C11136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611560" y="352599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539552" y="3789040"/>
            <a:ext cx="5040560" cy="3024336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 marL="11132">
              <a:spcBef>
                <a:spcPts val="377"/>
              </a:spcBef>
            </a:pPr>
            <a:r>
              <a:rPr sz="12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</a:t>
            </a:r>
            <a:r>
              <a:rPr sz="1200" b="1" spc="-3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4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помещения</a:t>
            </a:r>
            <a:r>
              <a:rPr lang="en-US" sz="12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59"/>
              </a:spcBef>
              <a:buClr>
                <a:schemeClr val="accent2"/>
              </a:buClr>
              <a:buFont typeface="Wingdings"/>
              <a:buChar char=""/>
              <a:tabLst>
                <a:tab pos="1414463" algn="l"/>
              </a:tabLst>
            </a:pP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</a:t>
            </a:r>
            <a:r>
              <a:rPr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</a:t>
            </a:r>
            <a:r>
              <a:rPr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5,4</a:t>
            </a:r>
            <a:r>
              <a:rPr sz="1200" b="1" spc="4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50"/>
              </a:spcBef>
              <a:buClr>
                <a:schemeClr val="accent2"/>
              </a:buClr>
              <a:buFont typeface="Wingdings"/>
              <a:buChar char=""/>
              <a:tabLst>
                <a:tab pos="143597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Собственность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федеральная, возможна как аренда, так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b="1" spc="92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продажа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  <a:tabLst>
                <a:tab pos="143597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Расстояние</a:t>
            </a:r>
            <a:r>
              <a:rPr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жилых домов: </a:t>
            </a:r>
            <a:r>
              <a:rPr sz="1200" b="1" spc="13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sz="1200" b="1" spc="57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54"/>
              </a:spcBef>
              <a:buClr>
                <a:schemeClr val="accent2"/>
              </a:buClr>
              <a:buFont typeface="Wingdings"/>
              <a:buChar char=""/>
              <a:tabLst>
                <a:tab pos="143597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Подъездные</a:t>
            </a:r>
            <a:r>
              <a:rPr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пути: есть грунтовая</a:t>
            </a:r>
            <a:r>
              <a:rPr sz="1200" b="1" spc="4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дорога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  <a:tabLst>
                <a:tab pos="143597" algn="l"/>
                <a:tab pos="1415933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</a:t>
            </a:r>
            <a:r>
              <a:rPr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sz="1200" b="1" spc="13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РЭС мощностью </a:t>
            </a:r>
            <a:r>
              <a:rPr sz="1200" b="1" spc="13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sz="1200" b="1" spc="18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  <a:tabLst>
                <a:tab pos="143597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Водоснабжение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необходимо строительство</a:t>
            </a:r>
            <a:r>
              <a:rPr sz="1200" b="1" spc="1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скважины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54"/>
              </a:spcBef>
              <a:buClr>
                <a:schemeClr val="accent2"/>
              </a:buClr>
              <a:buFont typeface="Wingdings"/>
              <a:buChar char=""/>
              <a:tabLst>
                <a:tab pos="143597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Водоотведение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есть возможность</a:t>
            </a:r>
            <a:r>
              <a:rPr sz="1200" b="1" spc="96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подключения</a:t>
            </a:r>
            <a:endParaRPr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63"/>
              </a:spcBef>
              <a:buClr>
                <a:schemeClr val="accent2"/>
              </a:buClr>
              <a:buFont typeface="Wingdings"/>
              <a:buChar char=""/>
              <a:tabLst>
                <a:tab pos="143597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Газоснабжение</a:t>
            </a:r>
            <a:r>
              <a:rPr sz="1200" b="1" spc="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газопровод низкого давления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200" b="1" spc="13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sz="1200" b="1" spc="13" dirty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м,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высокого</a:t>
            </a:r>
            <a:r>
              <a:rPr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200" b="1" spc="4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ru-RU" sz="1200" b="1" spc="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1200" b="1" spc="17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9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км</a:t>
            </a:r>
            <a:endParaRPr lang="ru-RU" sz="1200" b="1" spc="9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Wingdings"/>
              <a:buChar char=""/>
              <a:tabLst>
                <a:tab pos="132465" algn="l"/>
              </a:tabLst>
            </a:pP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Мощность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составит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200" b="1" spc="13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1200" b="1" spc="5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тонн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Wingdings"/>
              <a:buChar char=""/>
              <a:tabLst>
                <a:tab pos="132465" algn="l"/>
              </a:tabLst>
            </a:pP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Средняя стоимость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тонны материала составит </a:t>
            </a:r>
            <a:r>
              <a:rPr lang="ru-RU" sz="1200" b="1" spc="1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b="1" spc="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170</a:t>
            </a:r>
            <a:r>
              <a:rPr lang="ru-RU" sz="1200" b="1" spc="13" dirty="0" smtClean="0">
                <a:solidFill>
                  <a:srgbClr val="C1113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1200" b="1" spc="10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9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5304</TotalTime>
  <Words>930</Words>
  <Application>Microsoft Office PowerPoint</Application>
  <PresentationFormat>Экран (4:3)</PresentationFormat>
  <Paragraphs>162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Слайд 1</vt:lpstr>
      <vt:lpstr>Слайд 2</vt:lpstr>
      <vt:lpstr>Слайд 3</vt:lpstr>
      <vt:lpstr>   Рынок строительного текстиля представлен различной продукцией, как из тканых, так  и нетканых материалов</vt:lpstr>
      <vt:lpstr>Производство строительного текстиля – традиционный промышленный процесс с фокусом на НИОКР</vt:lpstr>
      <vt:lpstr>Слайд 6</vt:lpstr>
      <vt:lpstr>Слайд 7</vt:lpstr>
      <vt:lpstr>Слайд 8</vt:lpstr>
      <vt:lpstr>Проект может быть размещен на greenfield площадях ТОСЭР Южа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Строительный текстиль</dc:title>
  <dc:creator>АИИО</dc:creator>
  <cp:lastModifiedBy>Елена</cp:lastModifiedBy>
  <cp:revision>135</cp:revision>
  <dcterms:created xsi:type="dcterms:W3CDTF">2020-09-22T11:47:53Z</dcterms:created>
  <dcterms:modified xsi:type="dcterms:W3CDTF">2020-10-01T14:32:45Z</dcterms:modified>
</cp:coreProperties>
</file>