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7" autoAdjust="0"/>
    <p:restoredTop sz="91628" autoAdjust="0"/>
  </p:normalViewPr>
  <p:slideViewPr>
    <p:cSldViewPr>
      <p:cViewPr>
        <p:scale>
          <a:sx n="50" d="100"/>
          <a:sy n="50" d="100"/>
        </p:scale>
        <p:origin x="-34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1" u="none" strike="noStrike" kern="1200" baseline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1400" b="1" i="1" u="none" strike="noStrike" baseline="0" dirty="0" smtClean="0"/>
              <a:t>Прогнозная выручка проекта без учета инфляции , </a:t>
            </a:r>
            <a:r>
              <a:rPr lang="ru-RU" sz="1400" b="1" i="1" u="none" strike="noStrike" baseline="0" dirty="0" err="1" smtClean="0"/>
              <a:t>млрд</a:t>
            </a:r>
            <a:r>
              <a:rPr lang="ru-RU" sz="1400" b="1" i="1" u="none" strike="noStrike" baseline="0" dirty="0" smtClean="0"/>
              <a:t> руб.</a:t>
            </a:r>
            <a:endParaRPr lang="ru-RU" sz="1400" b="1" dirty="0" smtClean="0"/>
          </a:p>
        </c:rich>
      </c:tx>
      <c:layout/>
    </c:title>
    <c:plotArea>
      <c:layout>
        <c:manualLayout>
          <c:layoutTarget val="inner"/>
          <c:xMode val="edge"/>
          <c:yMode val="edge"/>
          <c:x val="0"/>
          <c:y val="1.3640459702008352E-3"/>
          <c:w val="1"/>
          <c:h val="0.7820996079800657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38100">
              <a:solidFill>
                <a:schemeClr val="accent2"/>
              </a:solidFill>
            </a:ln>
          </c:spPr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0.2</c:v>
                </c:pt>
                <c:pt idx="1">
                  <c:v>0.4</c:v>
                </c:pt>
                <c:pt idx="2">
                  <c:v>0.6</c:v>
                </c:pt>
                <c:pt idx="3">
                  <c:v>0.8</c:v>
                </c:pt>
                <c:pt idx="4">
                  <c:v>1</c:v>
                </c:pt>
                <c:pt idx="5">
                  <c:v>1.1000000000000001</c:v>
                </c:pt>
                <c:pt idx="6">
                  <c:v>1.3</c:v>
                </c:pt>
                <c:pt idx="7">
                  <c:v>1.7</c:v>
                </c:pt>
                <c:pt idx="8">
                  <c:v>2</c:v>
                </c:pt>
              </c:numCache>
            </c:numRef>
          </c:val>
        </c:ser>
        <c:overlap val="100"/>
        <c:axId val="65165184"/>
        <c:axId val="65166720"/>
      </c:barChart>
      <c:catAx>
        <c:axId val="65165184"/>
        <c:scaling>
          <c:orientation val="minMax"/>
        </c:scaling>
        <c:axPos val="b"/>
        <c:numFmt formatCode="General" sourceLinked="1"/>
        <c:tickLblPos val="nextTo"/>
        <c:spPr>
          <a:ln w="38100">
            <a:solidFill>
              <a:schemeClr val="accent2"/>
            </a:solidFill>
          </a:ln>
        </c:spPr>
        <c:txPr>
          <a:bodyPr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5166720"/>
        <c:crosses val="autoZero"/>
        <c:auto val="1"/>
        <c:lblAlgn val="ctr"/>
        <c:lblOffset val="100"/>
      </c:catAx>
      <c:valAx>
        <c:axId val="65166720"/>
        <c:scaling>
          <c:orientation val="minMax"/>
        </c:scaling>
        <c:delete val="1"/>
        <c:axPos val="l"/>
        <c:numFmt formatCode="General" sourceLinked="1"/>
        <c:tickLblPos val="none"/>
        <c:crossAx val="65165184"/>
        <c:crosses val="autoZero"/>
        <c:crossBetween val="between"/>
      </c:valAx>
      <c:spPr>
        <a:ln w="38100"/>
      </c:spPr>
    </c:plotArea>
    <c:plotVisOnly val="1"/>
  </c:chart>
  <c:spPr>
    <a:solidFill>
      <a:schemeClr val="bg2"/>
    </a:solidFill>
    <a:ln w="38100">
      <a:solidFill>
        <a:schemeClr val="accent2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050" i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050" baseline="0" dirty="0" smtClean="0"/>
              <a:t>Количество быстрых и</a:t>
            </a:r>
          </a:p>
          <a:p>
            <a:pPr>
              <a:defRPr sz="1050" i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050" baseline="0" dirty="0" smtClean="0"/>
              <a:t>ультрабыстрых зарядных</a:t>
            </a:r>
          </a:p>
          <a:p>
            <a:pPr>
              <a:defRPr sz="1050" i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050" baseline="0" dirty="0" smtClean="0"/>
              <a:t>станций в мире, тыс. шт.</a:t>
            </a:r>
            <a:endParaRPr lang="ru-RU" sz="1050" i="1" dirty="0">
              <a:solidFill>
                <a:schemeClr val="tx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2.62703449616709E-2"/>
          <c:y val="1.9794096952190497E-2"/>
        </c:manualLayout>
      </c:layout>
    </c:title>
    <c:plotArea>
      <c:layout>
        <c:manualLayout>
          <c:layoutTarget val="inner"/>
          <c:xMode val="edge"/>
          <c:yMode val="edge"/>
          <c:x val="8.4397188191211387E-4"/>
          <c:y val="0"/>
          <c:w val="0.99831226665050687"/>
          <c:h val="0.85191024526686576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38100">
              <a:solidFill>
                <a:schemeClr val="accent2"/>
              </a:solidFill>
            </a:ln>
          </c:spPr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</c:v>
                </c:pt>
                <c:pt idx="1">
                  <c:v>263</c:v>
                </c:pt>
              </c:numCache>
            </c:numRef>
          </c:val>
        </c:ser>
        <c:overlap val="100"/>
        <c:axId val="96509952"/>
        <c:axId val="130666496"/>
      </c:barChart>
      <c:catAx>
        <c:axId val="96509952"/>
        <c:scaling>
          <c:orientation val="minMax"/>
        </c:scaling>
        <c:axPos val="b"/>
        <c:numFmt formatCode="General" sourceLinked="1"/>
        <c:tickLblPos val="nextTo"/>
        <c:spPr>
          <a:ln w="38100">
            <a:solidFill>
              <a:schemeClr val="accent2"/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0666496"/>
        <c:crosses val="autoZero"/>
        <c:auto val="1"/>
        <c:lblAlgn val="ctr"/>
        <c:lblOffset val="100"/>
      </c:catAx>
      <c:valAx>
        <c:axId val="130666496"/>
        <c:scaling>
          <c:orientation val="minMax"/>
        </c:scaling>
        <c:delete val="1"/>
        <c:axPos val="l"/>
        <c:numFmt formatCode="General" sourceLinked="1"/>
        <c:tickLblPos val="none"/>
        <c:crossAx val="96509952"/>
        <c:crosses val="autoZero"/>
        <c:crossBetween val="between"/>
      </c:valAx>
    </c:plotArea>
    <c:plotVisOnly val="1"/>
  </c:chart>
  <c:spPr>
    <a:solidFill>
      <a:schemeClr val="bg2"/>
    </a:solidFill>
    <a:ln w="38100">
      <a:solidFill>
        <a:schemeClr val="accent2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050" i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050" baseline="0" dirty="0" smtClean="0">
                <a:latin typeface="Arial" pitchFamily="34" charset="0"/>
                <a:cs typeface="Arial" pitchFamily="34" charset="0"/>
              </a:rPr>
              <a:t>Количество медленных</a:t>
            </a:r>
          </a:p>
          <a:p>
            <a:pPr>
              <a:defRPr sz="1050" i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050" baseline="0" dirty="0" smtClean="0">
                <a:latin typeface="Arial" pitchFamily="34" charset="0"/>
                <a:cs typeface="Arial" pitchFamily="34" charset="0"/>
              </a:rPr>
              <a:t>зарядных станций в мире,</a:t>
            </a:r>
          </a:p>
          <a:p>
            <a:pPr>
              <a:defRPr sz="1050" i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050" baseline="0" dirty="0" smtClean="0">
                <a:latin typeface="Arial" pitchFamily="34" charset="0"/>
                <a:cs typeface="Arial" pitchFamily="34" charset="0"/>
              </a:rPr>
              <a:t>тыс. шт.</a:t>
            </a:r>
            <a:endParaRPr lang="ru-RU" sz="1050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2.6270344961670918E-2"/>
          <c:y val="1.9794096952190497E-2"/>
        </c:manualLayout>
      </c:layout>
    </c:title>
    <c:plotArea>
      <c:layout>
        <c:manualLayout>
          <c:layoutTarget val="inner"/>
          <c:xMode val="edge"/>
          <c:yMode val="edge"/>
          <c:x val="8.4397188191211473E-4"/>
          <c:y val="0"/>
          <c:w val="0.99831226665050687"/>
          <c:h val="0.85191024526686576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38100">
              <a:solidFill>
                <a:schemeClr val="accent2"/>
              </a:solidFill>
            </a:ln>
          </c:spPr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156</c:v>
                </c:pt>
                <c:pt idx="1">
                  <c:v>598</c:v>
                </c:pt>
              </c:numCache>
            </c:numRef>
          </c:val>
        </c:ser>
        <c:overlap val="100"/>
        <c:axId val="324347392"/>
        <c:axId val="324362624"/>
      </c:barChart>
      <c:catAx>
        <c:axId val="324347392"/>
        <c:scaling>
          <c:orientation val="minMax"/>
        </c:scaling>
        <c:axPos val="b"/>
        <c:numFmt formatCode="General" sourceLinked="1"/>
        <c:tickLblPos val="nextTo"/>
        <c:spPr>
          <a:ln w="38100">
            <a:solidFill>
              <a:schemeClr val="accent2"/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4362624"/>
        <c:crosses val="autoZero"/>
        <c:auto val="1"/>
        <c:lblAlgn val="ctr"/>
        <c:lblOffset val="100"/>
      </c:catAx>
      <c:valAx>
        <c:axId val="324362624"/>
        <c:scaling>
          <c:orientation val="minMax"/>
        </c:scaling>
        <c:delete val="1"/>
        <c:axPos val="l"/>
        <c:numFmt formatCode="General" sourceLinked="1"/>
        <c:tickLblPos val="none"/>
        <c:crossAx val="324347392"/>
        <c:crosses val="autoZero"/>
        <c:crossBetween val="between"/>
      </c:valAx>
    </c:plotArea>
    <c:plotVisOnly val="1"/>
  </c:chart>
  <c:spPr>
    <a:solidFill>
      <a:schemeClr val="bg2"/>
    </a:solidFill>
    <a:ln w="38100">
      <a:solidFill>
        <a:schemeClr val="accent2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F9F1C-F9C0-43A0-98A7-BEDEBA0DC081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E0855-892E-4B97-8668-E11E9C1459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E885A-6369-442F-BB93-00D1616DB0D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13CE8-4432-48B0-B20E-8F593139F89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E885A-6369-442F-BB93-00D1616DB0D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D6698-8A8A-4FD3-912A-FF7B3BC78AD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D6698-8A8A-4FD3-912A-FF7B3BC78AD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250" y="279001"/>
            <a:ext cx="49275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98119" y="1538289"/>
            <a:ext cx="4927997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4548" y="234000"/>
            <a:ext cx="1687115" cy="26096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xmlns="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586" y="3113662"/>
            <a:ext cx="1687115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xmlns="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93852" y="549000"/>
            <a:ext cx="1687115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:a16="http://schemas.microsoft.com/office/drawing/2014/main" xmlns="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93852" y="4095550"/>
            <a:ext cx="1687115" cy="26096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310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83768" y="2708920"/>
            <a:ext cx="5904656" cy="1584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228184" y="4365104"/>
            <a:ext cx="2232248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ИВАНОВО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83768" y="3284984"/>
            <a:ext cx="5904656" cy="100811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ИНВЕСТИЦИОННОЕ ПРЕДЛОЖЕНИЕ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: </a:t>
            </a:r>
            <a:endParaRPr lang="ru-RU" sz="2200" dirty="0" smtClean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ПРОЕКТ 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“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ЗАРЯДНЫЕ УСТРОЙСТВА ДЛЯ ЭЛЕКТРОТРАНСПОРТА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”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7" name="Прямоугольник 116"/>
          <p:cNvSpPr/>
          <p:nvPr/>
        </p:nvSpPr>
        <p:spPr>
          <a:xfrm>
            <a:off x="611560" y="332656"/>
            <a:ext cx="4104456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object 4"/>
          <p:cNvSpPr txBox="1">
            <a:spLocks/>
          </p:cNvSpPr>
          <p:nvPr/>
        </p:nvSpPr>
        <p:spPr>
          <a:xfrm>
            <a:off x="611560" y="908720"/>
            <a:ext cx="5688632" cy="349795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r>
              <a:rPr lang="ru-RU" sz="11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Наиболее привлекательным для организации производства являются станции</a:t>
            </a:r>
          </a:p>
          <a:p>
            <a:r>
              <a:rPr lang="ru-RU" sz="11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быстрой и ультрабыстрой зарядки</a:t>
            </a:r>
            <a:endParaRPr kumimoji="0" lang="ru-RU" sz="1100" b="1" i="0" u="none" strike="noStrike" kern="1200" cap="none" spc="-4" normalizeH="0" baseline="0" noProof="0" dirty="0">
              <a:ln>
                <a:noFill/>
              </a:ln>
              <a:solidFill>
                <a:schemeClr val="accent2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3" name="object 27"/>
          <p:cNvSpPr txBox="1"/>
          <p:nvPr/>
        </p:nvSpPr>
        <p:spPr>
          <a:xfrm>
            <a:off x="467544" y="1628800"/>
            <a:ext cx="8496944" cy="288801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Рынок быстрых зарядных станций растет быстрее медленных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object 27"/>
          <p:cNvSpPr txBox="1"/>
          <p:nvPr/>
        </p:nvSpPr>
        <p:spPr>
          <a:xfrm>
            <a:off x="611560" y="352599"/>
            <a:ext cx="4104456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АНАЛИЗ МИРОВОГО РЫНКА</a:t>
            </a:r>
            <a:endParaRPr sz="3200" b="1" baseline="529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1115616" y="2060848"/>
          <a:ext cx="331236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Диаграмма 21"/>
          <p:cNvGraphicFramePr/>
          <p:nvPr/>
        </p:nvGraphicFramePr>
        <p:xfrm>
          <a:off x="5004048" y="2060848"/>
          <a:ext cx="331236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object 4"/>
          <p:cNvSpPr txBox="1">
            <a:spLocks/>
          </p:cNvSpPr>
          <p:nvPr/>
        </p:nvSpPr>
        <p:spPr>
          <a:xfrm>
            <a:off x="1115616" y="2744426"/>
            <a:ext cx="2160240" cy="180518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pPr algn="ctr"/>
            <a:r>
              <a:rPr lang="en-US" sz="1100" b="1" noProof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CAGR – 77%</a:t>
            </a:r>
            <a:endParaRPr kumimoji="0" lang="ru-RU" sz="1100" b="1" i="0" u="none" strike="noStrike" kern="1200" cap="none" spc="-4" normalizeH="0" baseline="0" noProof="0" dirty="0">
              <a:ln>
                <a:noFill/>
              </a:ln>
              <a:solidFill>
                <a:schemeClr val="accent2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4" name="object 4"/>
          <p:cNvSpPr txBox="1">
            <a:spLocks/>
          </p:cNvSpPr>
          <p:nvPr/>
        </p:nvSpPr>
        <p:spPr>
          <a:xfrm>
            <a:off x="5004048" y="2744426"/>
            <a:ext cx="2160240" cy="180518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pPr algn="ctr"/>
            <a:r>
              <a:rPr lang="en-US" sz="1100" b="1" noProof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CAGR – 43%</a:t>
            </a:r>
            <a:endParaRPr kumimoji="0" lang="ru-RU" sz="1100" b="1" i="0" u="none" strike="noStrike" kern="1200" cap="none" spc="-4" normalizeH="0" baseline="0" noProof="0" dirty="0">
              <a:ln>
                <a:noFill/>
              </a:ln>
              <a:solidFill>
                <a:schemeClr val="accent2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5" name="object 18"/>
          <p:cNvSpPr txBox="1"/>
          <p:nvPr/>
        </p:nvSpPr>
        <p:spPr>
          <a:xfrm>
            <a:off x="467544" y="4509120"/>
            <a:ext cx="8568952" cy="2211546"/>
          </a:xfrm>
          <a:prstGeom prst="rect">
            <a:avLst/>
          </a:prstGeom>
        </p:spPr>
        <p:txBody>
          <a:bodyPr vert="horz" wrap="square" lIns="0" tIns="71798" rIns="0" bIns="0" rtlCol="0">
            <a:spAutoFit/>
          </a:bodyPr>
          <a:lstStyle/>
          <a:p>
            <a:pPr marL="11132">
              <a:spcBef>
                <a:spcPts val="565"/>
              </a:spcBef>
              <a:buClr>
                <a:schemeClr val="accent2"/>
              </a:buClr>
            </a:pPr>
            <a:r>
              <a:rPr sz="1400" b="1" spc="13" dirty="0" err="1" smtClean="0">
                <a:solidFill>
                  <a:schemeClr val="accent2"/>
                </a:solidFill>
                <a:latin typeface="Verdana"/>
                <a:cs typeface="Verdana"/>
              </a:rPr>
              <a:t>Комментарии</a:t>
            </a:r>
            <a:r>
              <a:rPr lang="en-US" sz="1400" b="1" spc="13" dirty="0" smtClean="0">
                <a:solidFill>
                  <a:schemeClr val="accent2"/>
                </a:solidFill>
                <a:latin typeface="Verdana"/>
                <a:cs typeface="Verdana"/>
              </a:rPr>
              <a:t>:</a:t>
            </a:r>
            <a:endParaRPr sz="1400" dirty="0">
              <a:solidFill>
                <a:schemeClr val="accent2"/>
              </a:solidFill>
              <a:latin typeface="Verdana"/>
              <a:cs typeface="Verdana"/>
            </a:endParaRPr>
          </a:p>
          <a:p>
            <a:pPr>
              <a:buClr>
                <a:schemeClr val="accent2"/>
              </a:buClr>
              <a:buFont typeface="+mj-lt"/>
              <a:buAutoNum type="arabicPeriod"/>
            </a:pPr>
            <a:r>
              <a:rPr lang="en-US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Медленные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зарядные станции получили развитие из-за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технологических</a:t>
            </a:r>
            <a:r>
              <a:rPr lang="en-US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ограничений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аккумуляторных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батарей.</a:t>
            </a:r>
            <a:r>
              <a:rPr lang="en-US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Появление новых решений,</a:t>
            </a:r>
            <a:r>
              <a:rPr lang="en-US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позволяющих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принимать большую мощность за короткое время, приводит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en-US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росту продаж</a:t>
            </a:r>
            <a:r>
              <a:rPr lang="en-US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зарядных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устройств средней мощности в том числе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</a:t>
            </a:r>
            <a:r>
              <a:rPr lang="en-US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частного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использования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25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AutoNum type="arabicPeriod"/>
            </a:pPr>
            <a:endParaRPr lang="ru-RU" sz="125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+mj-lt"/>
              <a:buAutoNum type="arabicPeriod"/>
            </a:pPr>
            <a:r>
              <a:rPr lang="en-US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Низкая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привлекательность сегмента маломощных зарядных станций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</a:t>
            </a:r>
            <a:r>
              <a:rPr lang="en-US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производства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также связана с тем, что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их</a:t>
            </a:r>
            <a:r>
              <a:rPr lang="en-US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поставляют </a:t>
            </a:r>
            <a:r>
              <a:rPr lang="ru-RU" sz="125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автопроизводители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en-US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комплекте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машиной</a:t>
            </a:r>
            <a:endParaRPr lang="en-US" sz="125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+mj-lt"/>
              <a:buAutoNum type="arabicPeriod"/>
            </a:pPr>
            <a:endParaRPr lang="ru-RU" sz="125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Сегмент </a:t>
            </a:r>
            <a:r>
              <a:rPr lang="ru-RU" sz="125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высокомощных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станций ультрабыстрой зарядки –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динамично</a:t>
            </a:r>
            <a:r>
              <a:rPr lang="en-US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развивающийся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сегмент, в котором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уже</a:t>
            </a:r>
            <a:r>
              <a:rPr lang="en-US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присутствуют российские производители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том числе госкомпании – </a:t>
            </a:r>
            <a:r>
              <a:rPr lang="ru-RU" sz="125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Россети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25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Ростех</a:t>
            </a:r>
            <a:endParaRPr sz="125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198" name="Прямоугольник 197"/>
          <p:cNvSpPr/>
          <p:nvPr/>
        </p:nvSpPr>
        <p:spPr>
          <a:xfrm>
            <a:off x="611560" y="332656"/>
            <a:ext cx="4680520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object 27"/>
          <p:cNvSpPr txBox="1"/>
          <p:nvPr/>
        </p:nvSpPr>
        <p:spPr>
          <a:xfrm>
            <a:off x="611560" y="352599"/>
            <a:ext cx="4680520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АНАЛИЗ РОССИЙСКОГО РЫНКА</a:t>
            </a:r>
            <a:endParaRPr sz="3200" b="1" baseline="529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4"/>
          <p:cNvSpPr txBox="1">
            <a:spLocks/>
          </p:cNvSpPr>
          <p:nvPr/>
        </p:nvSpPr>
        <p:spPr>
          <a:xfrm>
            <a:off x="611560" y="908720"/>
            <a:ext cx="5688632" cy="349795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r>
              <a:rPr lang="ru-RU" sz="11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Наиболее привлекательным для организации производства являются станции</a:t>
            </a:r>
          </a:p>
          <a:p>
            <a:r>
              <a:rPr lang="ru-RU" sz="11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быстрой и ультрабыстрой зарядки</a:t>
            </a:r>
            <a:endParaRPr kumimoji="0" lang="ru-RU" sz="1100" b="1" i="0" u="none" strike="noStrike" kern="1200" cap="none" spc="-4" normalizeH="0" baseline="0" noProof="0" dirty="0">
              <a:ln>
                <a:noFill/>
              </a:ln>
              <a:solidFill>
                <a:schemeClr val="accent2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8" name="object 27"/>
          <p:cNvSpPr txBox="1"/>
          <p:nvPr/>
        </p:nvSpPr>
        <p:spPr>
          <a:xfrm>
            <a:off x="467544" y="1628800"/>
            <a:ext cx="8496944" cy="565800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среднесрочной перспективе привлекательны для запуска нового предприятия зарядные станции средней и высокой мощности</a:t>
            </a:r>
            <a:endParaRPr lang="ru-RU" b="1" baseline="529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bject 5"/>
          <p:cNvSpPr/>
          <p:nvPr/>
        </p:nvSpPr>
        <p:spPr>
          <a:xfrm>
            <a:off x="1979712" y="2708920"/>
            <a:ext cx="5472608" cy="2808312"/>
          </a:xfrm>
          <a:custGeom>
            <a:avLst/>
            <a:gdLst/>
            <a:ahLst/>
            <a:cxnLst/>
            <a:rect l="l" t="t" r="r" b="b"/>
            <a:pathLst>
              <a:path w="3756659" h="2654935">
                <a:moveTo>
                  <a:pt x="0" y="0"/>
                </a:moveTo>
                <a:lnTo>
                  <a:pt x="3756659" y="0"/>
                </a:lnTo>
                <a:lnTo>
                  <a:pt x="3756659" y="2654808"/>
                </a:lnTo>
                <a:lnTo>
                  <a:pt x="0" y="265480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6"/>
          <p:cNvSpPr/>
          <p:nvPr/>
        </p:nvSpPr>
        <p:spPr>
          <a:xfrm>
            <a:off x="2339752" y="4581128"/>
            <a:ext cx="648072" cy="648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7"/>
          <p:cNvSpPr/>
          <p:nvPr/>
        </p:nvSpPr>
        <p:spPr>
          <a:xfrm>
            <a:off x="5580112" y="3284984"/>
            <a:ext cx="1368152" cy="1348836"/>
          </a:xfrm>
          <a:custGeom>
            <a:avLst/>
            <a:gdLst/>
            <a:ahLst/>
            <a:cxnLst/>
            <a:rect l="l" t="t" r="r" b="b"/>
            <a:pathLst>
              <a:path w="662940" h="664845">
                <a:moveTo>
                  <a:pt x="330708" y="664464"/>
                </a:moveTo>
                <a:lnTo>
                  <a:pt x="281785" y="660848"/>
                </a:lnTo>
                <a:lnTo>
                  <a:pt x="235109" y="650348"/>
                </a:lnTo>
                <a:lnTo>
                  <a:pt x="191188" y="633487"/>
                </a:lnTo>
                <a:lnTo>
                  <a:pt x="150530" y="610786"/>
                </a:lnTo>
                <a:lnTo>
                  <a:pt x="113643" y="582768"/>
                </a:lnTo>
                <a:lnTo>
                  <a:pt x="81037" y="549954"/>
                </a:lnTo>
                <a:lnTo>
                  <a:pt x="53219" y="512867"/>
                </a:lnTo>
                <a:lnTo>
                  <a:pt x="30698" y="472030"/>
                </a:lnTo>
                <a:lnTo>
                  <a:pt x="13982" y="427963"/>
                </a:lnTo>
                <a:lnTo>
                  <a:pt x="3580" y="381190"/>
                </a:lnTo>
                <a:lnTo>
                  <a:pt x="0" y="332232"/>
                </a:lnTo>
                <a:lnTo>
                  <a:pt x="3580" y="283273"/>
                </a:lnTo>
                <a:lnTo>
                  <a:pt x="13982" y="236500"/>
                </a:lnTo>
                <a:lnTo>
                  <a:pt x="30698" y="192433"/>
                </a:lnTo>
                <a:lnTo>
                  <a:pt x="53219" y="151596"/>
                </a:lnTo>
                <a:lnTo>
                  <a:pt x="81037" y="114509"/>
                </a:lnTo>
                <a:lnTo>
                  <a:pt x="113643" y="81696"/>
                </a:lnTo>
                <a:lnTo>
                  <a:pt x="150530" y="53677"/>
                </a:lnTo>
                <a:lnTo>
                  <a:pt x="191188" y="30976"/>
                </a:lnTo>
                <a:lnTo>
                  <a:pt x="235109" y="14115"/>
                </a:lnTo>
                <a:lnTo>
                  <a:pt x="281785" y="3615"/>
                </a:lnTo>
                <a:lnTo>
                  <a:pt x="330708" y="0"/>
                </a:lnTo>
                <a:lnTo>
                  <a:pt x="380009" y="3615"/>
                </a:lnTo>
                <a:lnTo>
                  <a:pt x="426995" y="14115"/>
                </a:lnTo>
                <a:lnTo>
                  <a:pt x="471165" y="30976"/>
                </a:lnTo>
                <a:lnTo>
                  <a:pt x="512017" y="53677"/>
                </a:lnTo>
                <a:lnTo>
                  <a:pt x="549048" y="81696"/>
                </a:lnTo>
                <a:lnTo>
                  <a:pt x="581759" y="114509"/>
                </a:lnTo>
                <a:lnTo>
                  <a:pt x="609646" y="151596"/>
                </a:lnTo>
                <a:lnTo>
                  <a:pt x="632210" y="192433"/>
                </a:lnTo>
                <a:lnTo>
                  <a:pt x="648948" y="236500"/>
                </a:lnTo>
                <a:lnTo>
                  <a:pt x="659358" y="283273"/>
                </a:lnTo>
                <a:lnTo>
                  <a:pt x="662940" y="332232"/>
                </a:lnTo>
                <a:lnTo>
                  <a:pt x="659358" y="381190"/>
                </a:lnTo>
                <a:lnTo>
                  <a:pt x="648948" y="427963"/>
                </a:lnTo>
                <a:lnTo>
                  <a:pt x="632210" y="472030"/>
                </a:lnTo>
                <a:lnTo>
                  <a:pt x="609646" y="512867"/>
                </a:lnTo>
                <a:lnTo>
                  <a:pt x="581759" y="549954"/>
                </a:lnTo>
                <a:lnTo>
                  <a:pt x="549048" y="582768"/>
                </a:lnTo>
                <a:lnTo>
                  <a:pt x="512017" y="610786"/>
                </a:lnTo>
                <a:lnTo>
                  <a:pt x="471165" y="633487"/>
                </a:lnTo>
                <a:lnTo>
                  <a:pt x="426995" y="650348"/>
                </a:lnTo>
                <a:lnTo>
                  <a:pt x="380009" y="660848"/>
                </a:lnTo>
                <a:lnTo>
                  <a:pt x="330708" y="664464"/>
                </a:lnTo>
                <a:close/>
              </a:path>
            </a:pathLst>
          </a:custGeom>
          <a:solidFill>
            <a:srgbClr val="4B48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9"/>
          <p:cNvSpPr/>
          <p:nvPr/>
        </p:nvSpPr>
        <p:spPr>
          <a:xfrm>
            <a:off x="2339752" y="2996952"/>
            <a:ext cx="936104" cy="936104"/>
          </a:xfrm>
          <a:custGeom>
            <a:avLst/>
            <a:gdLst/>
            <a:ahLst/>
            <a:cxnLst/>
            <a:rect l="l" t="t" r="r" b="b"/>
            <a:pathLst>
              <a:path w="297179" h="297179">
                <a:moveTo>
                  <a:pt x="149352" y="297180"/>
                </a:moveTo>
                <a:lnTo>
                  <a:pt x="102217" y="289547"/>
                </a:lnTo>
                <a:lnTo>
                  <a:pt x="61228" y="268309"/>
                </a:lnTo>
                <a:lnTo>
                  <a:pt x="28870" y="235951"/>
                </a:lnTo>
                <a:lnTo>
                  <a:pt x="7632" y="194962"/>
                </a:lnTo>
                <a:lnTo>
                  <a:pt x="0" y="147828"/>
                </a:lnTo>
                <a:lnTo>
                  <a:pt x="7632" y="101437"/>
                </a:lnTo>
                <a:lnTo>
                  <a:pt x="28870" y="60899"/>
                </a:lnTo>
                <a:lnTo>
                  <a:pt x="61228" y="28773"/>
                </a:lnTo>
                <a:lnTo>
                  <a:pt x="102217" y="7620"/>
                </a:lnTo>
                <a:lnTo>
                  <a:pt x="149352" y="0"/>
                </a:lnTo>
                <a:lnTo>
                  <a:pt x="195742" y="7620"/>
                </a:lnTo>
                <a:lnTo>
                  <a:pt x="236280" y="28773"/>
                </a:lnTo>
                <a:lnTo>
                  <a:pt x="268406" y="60899"/>
                </a:lnTo>
                <a:lnTo>
                  <a:pt x="289560" y="101437"/>
                </a:lnTo>
                <a:lnTo>
                  <a:pt x="297180" y="147828"/>
                </a:lnTo>
                <a:lnTo>
                  <a:pt x="289560" y="194962"/>
                </a:lnTo>
                <a:lnTo>
                  <a:pt x="268406" y="235951"/>
                </a:lnTo>
                <a:lnTo>
                  <a:pt x="236280" y="268309"/>
                </a:lnTo>
                <a:lnTo>
                  <a:pt x="195742" y="289547"/>
                </a:lnTo>
                <a:lnTo>
                  <a:pt x="149352" y="297180"/>
                </a:lnTo>
                <a:close/>
              </a:path>
            </a:pathLst>
          </a:custGeom>
          <a:solidFill>
            <a:srgbClr val="386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1"/>
          <p:cNvSpPr txBox="1"/>
          <p:nvPr/>
        </p:nvSpPr>
        <p:spPr>
          <a:xfrm>
            <a:off x="5580112" y="4725144"/>
            <a:ext cx="1368152" cy="2930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b="1" spc="1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11 </a:t>
            </a:r>
            <a:r>
              <a:rPr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b="1" spc="1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b="1" spc="-9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кВт</a:t>
            </a:r>
            <a:endParaRPr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bject 12"/>
          <p:cNvSpPr txBox="1"/>
          <p:nvPr/>
        </p:nvSpPr>
        <p:spPr>
          <a:xfrm>
            <a:off x="3419872" y="3284985"/>
            <a:ext cx="936104" cy="2930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&gt;50</a:t>
            </a:r>
            <a:r>
              <a:rPr b="1" spc="-5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кВт</a:t>
            </a:r>
            <a:endParaRPr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bject 13"/>
          <p:cNvSpPr txBox="1"/>
          <p:nvPr/>
        </p:nvSpPr>
        <p:spPr>
          <a:xfrm>
            <a:off x="3106746" y="4725144"/>
            <a:ext cx="1033206" cy="2930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b="1" spc="1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b="1" spc="1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b="1" spc="-1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кВт</a:t>
            </a:r>
            <a:endParaRPr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bject 14"/>
          <p:cNvSpPr/>
          <p:nvPr/>
        </p:nvSpPr>
        <p:spPr>
          <a:xfrm>
            <a:off x="1979712" y="5661248"/>
            <a:ext cx="5472608" cy="432048"/>
          </a:xfrm>
          <a:custGeom>
            <a:avLst/>
            <a:gdLst/>
            <a:ahLst/>
            <a:cxnLst/>
            <a:rect l="l" t="t" r="r" b="b"/>
            <a:pathLst>
              <a:path w="3763009" h="210820">
                <a:moveTo>
                  <a:pt x="3762756" y="210312"/>
                </a:moveTo>
                <a:lnTo>
                  <a:pt x="0" y="210312"/>
                </a:lnTo>
                <a:lnTo>
                  <a:pt x="3762756" y="0"/>
                </a:lnTo>
                <a:lnTo>
                  <a:pt x="3762756" y="210312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5"/>
          <p:cNvSpPr/>
          <p:nvPr/>
        </p:nvSpPr>
        <p:spPr>
          <a:xfrm>
            <a:off x="1331640" y="2708920"/>
            <a:ext cx="504056" cy="2808312"/>
          </a:xfrm>
          <a:custGeom>
            <a:avLst/>
            <a:gdLst/>
            <a:ahLst/>
            <a:cxnLst/>
            <a:rect l="l" t="t" r="r" b="b"/>
            <a:pathLst>
              <a:path w="250189" h="2581910">
                <a:moveTo>
                  <a:pt x="249935" y="2581655"/>
                </a:moveTo>
                <a:lnTo>
                  <a:pt x="0" y="0"/>
                </a:lnTo>
                <a:lnTo>
                  <a:pt x="249935" y="0"/>
                </a:lnTo>
                <a:lnTo>
                  <a:pt x="249935" y="2581655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40" name="object 16"/>
          <p:cNvSpPr txBox="1"/>
          <p:nvPr/>
        </p:nvSpPr>
        <p:spPr>
          <a:xfrm>
            <a:off x="971600" y="2708920"/>
            <a:ext cx="307777" cy="2808312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Рост</a:t>
            </a:r>
            <a:r>
              <a:rPr sz="2000" b="1" spc="-7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рынка</a:t>
            </a:r>
          </a:p>
        </p:txBody>
      </p:sp>
      <p:sp>
        <p:nvSpPr>
          <p:cNvPr id="41" name="object 17"/>
          <p:cNvSpPr txBox="1"/>
          <p:nvPr/>
        </p:nvSpPr>
        <p:spPr>
          <a:xfrm>
            <a:off x="1979712" y="2204864"/>
            <a:ext cx="5472608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chemeClr val="accent2"/>
                </a:solidFill>
                <a:latin typeface="Verdana"/>
                <a:cs typeface="Verdana"/>
              </a:rPr>
              <a:t>Рыночная привлекательность </a:t>
            </a:r>
            <a:r>
              <a:rPr sz="1400" b="1" spc="-5" dirty="0">
                <a:solidFill>
                  <a:schemeClr val="accent2"/>
                </a:solidFill>
                <a:latin typeface="Verdana"/>
                <a:cs typeface="Verdana"/>
              </a:rPr>
              <a:t>сегментов </a:t>
            </a:r>
            <a:r>
              <a:rPr sz="1400" b="1" dirty="0">
                <a:solidFill>
                  <a:schemeClr val="accent2"/>
                </a:solidFill>
                <a:latin typeface="Verdana"/>
                <a:cs typeface="Verdana"/>
              </a:rPr>
              <a:t>рынка  зарядных</a:t>
            </a:r>
            <a:r>
              <a:rPr sz="1400" b="1" spc="-30" dirty="0">
                <a:solidFill>
                  <a:schemeClr val="accent2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chemeClr val="accent2"/>
                </a:solidFill>
                <a:latin typeface="Verdana"/>
                <a:cs typeface="Verdana"/>
              </a:rPr>
              <a:t>станций</a:t>
            </a:r>
          </a:p>
        </p:txBody>
      </p:sp>
      <p:sp>
        <p:nvSpPr>
          <p:cNvPr id="42" name="object 18"/>
          <p:cNvSpPr txBox="1"/>
          <p:nvPr/>
        </p:nvSpPr>
        <p:spPr>
          <a:xfrm>
            <a:off x="1691680" y="6165304"/>
            <a:ext cx="5760640" cy="6469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Условия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производства в</a:t>
            </a:r>
            <a:r>
              <a:rPr sz="2000" b="1" spc="-7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России</a:t>
            </a:r>
          </a:p>
          <a:p>
            <a:pPr algn="ctr">
              <a:lnSpc>
                <a:spcPct val="100000"/>
              </a:lnSpc>
              <a:spcBef>
                <a:spcPts val="1065"/>
              </a:spcBef>
            </a:pPr>
            <a:r>
              <a:rPr sz="1200" b="1" i="1" spc="1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Размер круга соответствует размеру мирового рынка </a:t>
            </a:r>
            <a:r>
              <a:rPr sz="1200" b="1" i="1" spc="15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sz="1200" b="1" i="1" spc="1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2019</a:t>
            </a:r>
            <a:r>
              <a:rPr sz="1200" b="1" i="1" spc="16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i="1" spc="5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году</a:t>
            </a:r>
            <a:endParaRPr sz="1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265BBE6-C206-43E6-8FF9-EEF5F891338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61"/>
          <a:stretch>
            <a:fillRect/>
          </a:stretch>
        </p:blipFill>
        <p:spPr bwMode="auto">
          <a:xfrm>
            <a:off x="1547664" y="6237312"/>
            <a:ext cx="6408712" cy="521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C0FDC6F-E0F1-49D3-9320-F32EF8A1895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6264" y="288032"/>
            <a:ext cx="6660232" cy="12687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8799F29-9D0E-4C49-B7FB-E694143BF0DE}"/>
              </a:ext>
            </a:extLst>
          </p:cNvPr>
          <p:cNvSpPr txBox="1"/>
          <p:nvPr/>
        </p:nvSpPr>
        <p:spPr>
          <a:xfrm>
            <a:off x="5004048" y="4543960"/>
            <a:ext cx="3888432" cy="1477328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>
                <a:lumMod val="5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Контакты: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Директор по привлечению инвестиций 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АНО «АИ ИО»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Туманова Юлия Евгеньевна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tumanova@aaiir.ru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+7 980 667 17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74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C1520F1-7745-4BFC-8E5F-FBA2EEC6BEBC}"/>
              </a:ext>
            </a:extLst>
          </p:cNvPr>
          <p:cNvSpPr/>
          <p:nvPr/>
        </p:nvSpPr>
        <p:spPr>
          <a:xfrm>
            <a:off x="1181554" y="1857013"/>
            <a:ext cx="360647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Заключим соглашение о сопровождении вашего проекта, закрепим персонального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менеджера</a:t>
            </a:r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Подберем площадку со всеми подведенными коммуникациями под ваши требования с учетом всех пожеланий</a:t>
            </a:r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Подберем эффективную схему финансирования, получения государственной поддержки, льготного кредитования и лизинга</a:t>
            </a:r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Поможем наладить взаимодействие </a:t>
            </a:r>
            <a:b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органами местной власти и окажем содействие в снижении административных барьеров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4D3F3BF-0677-44BB-B939-8BEEFB6D4A36}"/>
              </a:ext>
            </a:extLst>
          </p:cNvPr>
          <p:cNvSpPr/>
          <p:nvPr/>
        </p:nvSpPr>
        <p:spPr>
          <a:xfrm>
            <a:off x="395536" y="1177588"/>
            <a:ext cx="4438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 предлагаем сопровождение инвестиционного проекта нашей командой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режиме одного окна: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B7D08BFA-8613-49D9-BB06-5B160F8EE713}"/>
              </a:ext>
            </a:extLst>
          </p:cNvPr>
          <p:cNvCxnSpPr>
            <a:cxnSpLocks/>
          </p:cNvCxnSpPr>
          <p:nvPr/>
        </p:nvCxnSpPr>
        <p:spPr>
          <a:xfrm>
            <a:off x="4716016" y="1844824"/>
            <a:ext cx="0" cy="4176464"/>
          </a:xfrm>
          <a:prstGeom prst="line">
            <a:avLst/>
          </a:prstGeom>
          <a:ln w="38100">
            <a:solidFill>
              <a:srgbClr val="C00000">
                <a:alpha val="6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EA44405-804A-48F3-A9B9-8824A1BD082A}"/>
              </a:ext>
            </a:extLst>
          </p:cNvPr>
          <p:cNvSpPr/>
          <p:nvPr/>
        </p:nvSpPr>
        <p:spPr>
          <a:xfrm>
            <a:off x="4860032" y="1918280"/>
            <a:ext cx="4176464" cy="2446824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55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 знаем, как сделать путь реализации вашего инвестиционного </a:t>
            </a:r>
            <a:br>
              <a:rPr lang="ru-RU" sz="255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55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проекта в регионе быстрым и комфортным!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6EA44405-804A-48F3-A9B9-8824A1BD082A}"/>
              </a:ext>
            </a:extLst>
          </p:cNvPr>
          <p:cNvSpPr/>
          <p:nvPr/>
        </p:nvSpPr>
        <p:spPr>
          <a:xfrm>
            <a:off x="561139" y="1640989"/>
            <a:ext cx="5544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1234</a:t>
            </a:r>
            <a:endParaRPr lang="ru-RU" sz="7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48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332656"/>
            <a:ext cx="3240360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27"/>
          <p:cNvSpPr txBox="1"/>
          <p:nvPr/>
        </p:nvSpPr>
        <p:spPr>
          <a:xfrm>
            <a:off x="611560" y="352599"/>
            <a:ext cx="3240360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ОПИСАНИЕ ПРОЕКТА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614879"/>
            <a:ext cx="59046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10000"/>
              <a:buFont typeface="+mj-lt"/>
              <a:buAutoNum type="arabicPeriod"/>
              <a:tabLst>
                <a:tab pos="0" algn="l"/>
              </a:tabLst>
            </a:pPr>
            <a:r>
              <a:rPr lang="en-US" sz="2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Цель проекта</a:t>
            </a:r>
            <a:r>
              <a:rPr lang="en-US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SzPct val="110000"/>
              <a:tabLst>
                <a:tab pos="0" algn="l"/>
              </a:tabLst>
            </a:pP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Изготовление </a:t>
            </a: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зарядных устройств для электротранспорта</a:t>
            </a:r>
            <a:endParaRPr lang="en-US" sz="2400" b="1" u="sng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4"/>
          <p:cNvSpPr txBox="1">
            <a:spLocks/>
          </p:cNvSpPr>
          <p:nvPr/>
        </p:nvSpPr>
        <p:spPr>
          <a:xfrm>
            <a:off x="432048" y="6483906"/>
            <a:ext cx="8604448" cy="257462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Реализация проект позволит занять 20% рынка и выйти на </a:t>
            </a: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окупаемость через </a:t>
            </a: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6 лет</a:t>
            </a:r>
            <a:endParaRPr kumimoji="0" lang="ru-RU" sz="1600" b="1" i="0" u="none" strike="noStrike" kern="1200" cap="none" spc="-4" normalizeH="0" baseline="0" noProof="0" dirty="0">
              <a:ln>
                <a:noFill/>
              </a:ln>
              <a:solidFill>
                <a:schemeClr val="accent2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452046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82"/>
              </a:spcBef>
              <a:buSzPct val="110000"/>
              <a:buFont typeface="+mj-lt"/>
              <a:buAutoNum type="arabicPeriod" startAt="2"/>
              <a:tabLst>
                <a:tab pos="0" algn="l"/>
              </a:tabLst>
            </a:pPr>
            <a:r>
              <a:rPr lang="en-US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Параметры проекта</a:t>
            </a:r>
            <a:r>
              <a:rPr lang="en-US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Инвестиции в ОС –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200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рублей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Активы –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00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млрд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руб.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Численность занятых –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00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человек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Потребность в помещениях –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000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м2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Средний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ROIC –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24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IRR – </a:t>
            </a:r>
            <a:r>
              <a:rPr lang="en-US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Срок окупаемости –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332656"/>
            <a:ext cx="3240360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7"/>
          <p:cNvSpPr txBox="1"/>
          <p:nvPr/>
        </p:nvSpPr>
        <p:spPr>
          <a:xfrm>
            <a:off x="611560" y="352599"/>
            <a:ext cx="3240360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ОПИСАНИЕ ПРОЕКТА</a:t>
            </a:r>
          </a:p>
        </p:txBody>
      </p:sp>
      <p:sp>
        <p:nvSpPr>
          <p:cNvPr id="25" name="object 4"/>
          <p:cNvSpPr txBox="1">
            <a:spLocks/>
          </p:cNvSpPr>
          <p:nvPr/>
        </p:nvSpPr>
        <p:spPr>
          <a:xfrm>
            <a:off x="323528" y="6525344"/>
            <a:ext cx="8820472" cy="226684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При выходе на полную загрузку выручка проекта может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составить более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 миллиардов рублей</a:t>
            </a:r>
            <a:endParaRPr lang="ru-RU" sz="14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Диаграмма 27"/>
          <p:cNvGraphicFramePr/>
          <p:nvPr/>
        </p:nvGraphicFramePr>
        <p:xfrm>
          <a:off x="899592" y="3861048"/>
          <a:ext cx="777686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object 21"/>
          <p:cNvSpPr txBox="1"/>
          <p:nvPr/>
        </p:nvSpPr>
        <p:spPr>
          <a:xfrm>
            <a:off x="755576" y="1124744"/>
            <a:ext cx="8064896" cy="2660928"/>
          </a:xfrm>
          <a:prstGeom prst="rect">
            <a:avLst/>
          </a:prstGeom>
        </p:spPr>
        <p:txBody>
          <a:bodyPr vert="horz" wrap="square" lIns="0" tIns="13914" rIns="0" bIns="0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Структура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рынка в странах с развитой зарядной 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сетью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показывает,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 средняя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доля компании на 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рынке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составляет – 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Производственная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мощность завода составит до 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3 000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станций в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год, при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загрузке до 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90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привлечении компании в 2021 году на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подготовленную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brownfield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площадку, проект сможет быть запущен в 2022 году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Средняя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стоимость одной зарядной станции составит – 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500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 рублей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компания также будет получать выручку от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обслуживания станций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цене 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цены станции в год</a:t>
            </a:r>
            <a:endParaRPr sz="1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bject 21"/>
          <p:cNvSpPr txBox="1"/>
          <p:nvPr/>
        </p:nvSpPr>
        <p:spPr>
          <a:xfrm>
            <a:off x="755576" y="764704"/>
            <a:ext cx="5112568" cy="383382"/>
          </a:xfrm>
          <a:prstGeom prst="rect">
            <a:avLst/>
          </a:prstGeom>
        </p:spPr>
        <p:txBody>
          <a:bodyPr vert="horz" wrap="square" lIns="0" tIns="13914" rIns="0" bIns="0" rtlCol="0">
            <a:spAutoFit/>
          </a:bodyPr>
          <a:lstStyle/>
          <a:p>
            <a:pPr>
              <a:spcBef>
                <a:spcPts val="614"/>
              </a:spcBef>
              <a:buSzPct val="125000"/>
              <a:buFont typeface="+mj-lt"/>
              <a:buAutoNum type="arabicPeriod" startAt="3"/>
              <a:tabLst>
                <a:tab pos="496467" algn="l"/>
              </a:tabLst>
            </a:pPr>
            <a:r>
              <a:rPr lang="en-US" sz="1900" b="1" spc="9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9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Предпосылки</a:t>
            </a:r>
            <a:r>
              <a:rPr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9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прогноза</a:t>
            </a:r>
            <a:r>
              <a:rPr sz="2400" b="1" spc="9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  <a:endParaRPr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97" name="object 6"/>
          <p:cNvSpPr/>
          <p:nvPr/>
        </p:nvSpPr>
        <p:spPr>
          <a:xfrm>
            <a:off x="3347864" y="3212976"/>
            <a:ext cx="1080120" cy="1080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85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26"/>
          <p:cNvSpPr/>
          <p:nvPr/>
        </p:nvSpPr>
        <p:spPr>
          <a:xfrm>
            <a:off x="4571999" y="3212977"/>
            <a:ext cx="1152129" cy="1080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285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29"/>
          <p:cNvSpPr/>
          <p:nvPr/>
        </p:nvSpPr>
        <p:spPr>
          <a:xfrm>
            <a:off x="7452320" y="3212976"/>
            <a:ext cx="1080120" cy="11521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285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31"/>
          <p:cNvSpPr/>
          <p:nvPr/>
        </p:nvSpPr>
        <p:spPr>
          <a:xfrm>
            <a:off x="1475656" y="3212975"/>
            <a:ext cx="1008112" cy="11521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285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32"/>
          <p:cNvSpPr/>
          <p:nvPr/>
        </p:nvSpPr>
        <p:spPr>
          <a:xfrm>
            <a:off x="5940152" y="3212976"/>
            <a:ext cx="1080120" cy="10801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285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4"/>
          <p:cNvSpPr txBox="1">
            <a:spLocks noGrp="1"/>
          </p:cNvSpPr>
          <p:nvPr>
            <p:ph type="title"/>
          </p:nvPr>
        </p:nvSpPr>
        <p:spPr>
          <a:xfrm>
            <a:off x="611560" y="692696"/>
            <a:ext cx="5544616" cy="842237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algn="l"/>
            <a:r>
              <a:rPr lang="ru-RU" sz="18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Существует три типа </a:t>
            </a:r>
            <a:r>
              <a:rPr lang="ru-RU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зарядных станций, отличающихся мощностью и скоростью</a:t>
            </a:r>
            <a:br>
              <a:rPr lang="ru-RU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зарядки</a:t>
            </a:r>
            <a:endParaRPr sz="1800" b="1" spc="-4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11560" y="332656"/>
            <a:ext cx="3240360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object 27"/>
          <p:cNvSpPr txBox="1"/>
          <p:nvPr/>
        </p:nvSpPr>
        <p:spPr>
          <a:xfrm>
            <a:off x="611560" y="352599"/>
            <a:ext cx="3240360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ОПИСАНИЕ ПРОЕКТА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55576" y="1700808"/>
            <a:ext cx="7992888" cy="144016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71" name="object 6"/>
          <p:cNvSpPr txBox="1"/>
          <p:nvPr/>
        </p:nvSpPr>
        <p:spPr>
          <a:xfrm>
            <a:off x="827584" y="1700808"/>
            <a:ext cx="2304256" cy="1396797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Станции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медленной зарядки для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размещения в гаражах и на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парковках (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 1)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object 7"/>
          <p:cNvSpPr txBox="1"/>
          <p:nvPr/>
        </p:nvSpPr>
        <p:spPr>
          <a:xfrm>
            <a:off x="3275856" y="1700808"/>
            <a:ext cx="2592288" cy="1396797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Станции быстрой зарядки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публичного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частного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размещения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(Mode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3)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object 8"/>
          <p:cNvSpPr txBox="1"/>
          <p:nvPr/>
        </p:nvSpPr>
        <p:spPr>
          <a:xfrm>
            <a:off x="5868144" y="1700808"/>
            <a:ext cx="2808312" cy="1396797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Станции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ультрабыстрой зарядки для общественного транспорта и мощных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электрокаров</a:t>
            </a:r>
            <a:endParaRPr lang="ru-RU" b="1" baseline="23809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V="1">
            <a:off x="3203848" y="1700808"/>
            <a:ext cx="0" cy="144016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5796136" y="1700808"/>
            <a:ext cx="0" cy="144016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bject 7"/>
          <p:cNvSpPr txBox="1"/>
          <p:nvPr/>
        </p:nvSpPr>
        <p:spPr>
          <a:xfrm>
            <a:off x="1403648" y="4757841"/>
            <a:ext cx="1800200" cy="198716"/>
          </a:xfrm>
          <a:prstGeom prst="rect">
            <a:avLst/>
          </a:prstGeom>
        </p:spPr>
        <p:txBody>
          <a:bodyPr vert="horz" wrap="square" lIns="0" tIns="13914" rIns="0" bIns="0" rtlCol="0">
            <a:spAutoFit/>
          </a:bodyPr>
          <a:lstStyle/>
          <a:p>
            <a:pPr marL="11132" algn="ctr">
              <a:spcBef>
                <a:spcPts val="110"/>
              </a:spcBef>
            </a:pPr>
            <a:r>
              <a:rPr sz="1200" b="1" spc="13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3 – </a:t>
            </a:r>
            <a:r>
              <a:rPr sz="1200" b="1" spc="9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11</a:t>
            </a:r>
            <a:r>
              <a:rPr sz="1200" b="1" spc="-66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Квт</a:t>
            </a:r>
            <a:endParaRPr sz="1200" b="1" dirty="0">
              <a:solidFill>
                <a:schemeClr val="tx2">
                  <a:lumMod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05" name="object 8"/>
          <p:cNvSpPr/>
          <p:nvPr/>
        </p:nvSpPr>
        <p:spPr>
          <a:xfrm>
            <a:off x="827584" y="4509120"/>
            <a:ext cx="589202" cy="6810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1905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9"/>
          <p:cNvSpPr txBox="1"/>
          <p:nvPr/>
        </p:nvSpPr>
        <p:spPr>
          <a:xfrm>
            <a:off x="1403648" y="6093296"/>
            <a:ext cx="1800200" cy="198716"/>
          </a:xfrm>
          <a:prstGeom prst="rect">
            <a:avLst/>
          </a:prstGeom>
        </p:spPr>
        <p:txBody>
          <a:bodyPr vert="horz" wrap="square" lIns="0" tIns="13914" rIns="0" bIns="0" rtlCol="0">
            <a:spAutoFit/>
          </a:bodyPr>
          <a:lstStyle/>
          <a:p>
            <a:pPr marL="11132" algn="ctr">
              <a:spcBef>
                <a:spcPts val="110"/>
              </a:spcBef>
            </a:pPr>
            <a:r>
              <a:rPr sz="1200" b="1" spc="18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30 </a:t>
            </a:r>
            <a:r>
              <a:rPr sz="1200" b="1" spc="13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– 100 </a:t>
            </a:r>
            <a:r>
              <a:rPr sz="1200" b="1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тыс.</a:t>
            </a:r>
            <a:r>
              <a:rPr sz="1200" b="1" spc="-92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руб</a:t>
            </a:r>
            <a:r>
              <a:rPr sz="1200" b="1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.</a:t>
            </a:r>
          </a:p>
        </p:txBody>
      </p:sp>
      <p:sp>
        <p:nvSpPr>
          <p:cNvPr id="107" name="object 10"/>
          <p:cNvSpPr txBox="1"/>
          <p:nvPr/>
        </p:nvSpPr>
        <p:spPr>
          <a:xfrm>
            <a:off x="1403648" y="5405913"/>
            <a:ext cx="1800200" cy="198716"/>
          </a:xfrm>
          <a:prstGeom prst="rect">
            <a:avLst/>
          </a:prstGeom>
        </p:spPr>
        <p:txBody>
          <a:bodyPr vert="horz" wrap="square" lIns="0" tIns="13914" rIns="0" bIns="0" rtlCol="0">
            <a:spAutoFit/>
          </a:bodyPr>
          <a:lstStyle/>
          <a:p>
            <a:pPr marL="11132" algn="ctr">
              <a:spcBef>
                <a:spcPts val="110"/>
              </a:spcBef>
            </a:pPr>
            <a:r>
              <a:rPr sz="1200" b="1" spc="13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7 – 8</a:t>
            </a:r>
            <a:r>
              <a:rPr sz="1200" b="1" spc="-70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sz="1200" b="1" spc="9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ч.</a:t>
            </a:r>
            <a:endParaRPr sz="1200" b="1" dirty="0">
              <a:solidFill>
                <a:schemeClr val="tx2">
                  <a:lumMod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08" name="object 11"/>
          <p:cNvSpPr/>
          <p:nvPr/>
        </p:nvSpPr>
        <p:spPr>
          <a:xfrm>
            <a:off x="827584" y="5229201"/>
            <a:ext cx="576064" cy="5760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1905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2"/>
          <p:cNvSpPr/>
          <p:nvPr/>
        </p:nvSpPr>
        <p:spPr>
          <a:xfrm>
            <a:off x="827584" y="5877272"/>
            <a:ext cx="576064" cy="6480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1905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4"/>
          <p:cNvSpPr txBox="1"/>
          <p:nvPr/>
        </p:nvSpPr>
        <p:spPr>
          <a:xfrm>
            <a:off x="3851920" y="4757841"/>
            <a:ext cx="1944216" cy="198716"/>
          </a:xfrm>
          <a:prstGeom prst="rect">
            <a:avLst/>
          </a:prstGeom>
        </p:spPr>
        <p:txBody>
          <a:bodyPr vert="horz" wrap="square" lIns="0" tIns="13914" rIns="0" bIns="0" rtlCol="0">
            <a:spAutoFit/>
          </a:bodyPr>
          <a:lstStyle/>
          <a:p>
            <a:pPr marL="11132" algn="ctr">
              <a:spcBef>
                <a:spcPts val="110"/>
              </a:spcBef>
            </a:pPr>
            <a:r>
              <a:rPr sz="1200" b="1" spc="18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11 </a:t>
            </a:r>
            <a:r>
              <a:rPr sz="1200" b="1" spc="13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– </a:t>
            </a:r>
            <a:r>
              <a:rPr sz="1200" b="1" spc="18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50</a:t>
            </a:r>
            <a:r>
              <a:rPr sz="1200" b="1" spc="-92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Квт</a:t>
            </a:r>
            <a:endParaRPr sz="1200" b="1" dirty="0">
              <a:solidFill>
                <a:schemeClr val="tx2">
                  <a:lumMod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12" name="object 15"/>
          <p:cNvSpPr/>
          <p:nvPr/>
        </p:nvSpPr>
        <p:spPr>
          <a:xfrm>
            <a:off x="3275856" y="4509120"/>
            <a:ext cx="582720" cy="6810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1905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6"/>
          <p:cNvSpPr txBox="1"/>
          <p:nvPr/>
        </p:nvSpPr>
        <p:spPr>
          <a:xfrm>
            <a:off x="3851920" y="6093296"/>
            <a:ext cx="2016224" cy="198716"/>
          </a:xfrm>
          <a:prstGeom prst="rect">
            <a:avLst/>
          </a:prstGeom>
        </p:spPr>
        <p:txBody>
          <a:bodyPr vert="horz" wrap="square" lIns="0" tIns="13914" rIns="0" bIns="0" rtlCol="0">
            <a:spAutoFit/>
          </a:bodyPr>
          <a:lstStyle/>
          <a:p>
            <a:pPr marL="11132" algn="ctr">
              <a:spcBef>
                <a:spcPts val="110"/>
              </a:spcBef>
            </a:pPr>
            <a:r>
              <a:rPr sz="1200" b="1" spc="13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100 – 500 </a:t>
            </a:r>
            <a:r>
              <a:rPr sz="1200" b="1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тыс.</a:t>
            </a:r>
            <a:r>
              <a:rPr sz="1200" b="1" spc="-75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руб</a:t>
            </a:r>
            <a:r>
              <a:rPr sz="1200" b="1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.</a:t>
            </a:r>
          </a:p>
        </p:txBody>
      </p:sp>
      <p:sp>
        <p:nvSpPr>
          <p:cNvPr id="114" name="object 17"/>
          <p:cNvSpPr txBox="1"/>
          <p:nvPr/>
        </p:nvSpPr>
        <p:spPr>
          <a:xfrm>
            <a:off x="3851920" y="5445224"/>
            <a:ext cx="1944216" cy="198716"/>
          </a:xfrm>
          <a:prstGeom prst="rect">
            <a:avLst/>
          </a:prstGeom>
        </p:spPr>
        <p:txBody>
          <a:bodyPr vert="horz" wrap="square" lIns="0" tIns="13914" rIns="0" bIns="0" rtlCol="0">
            <a:spAutoFit/>
          </a:bodyPr>
          <a:lstStyle/>
          <a:p>
            <a:pPr marL="11132" algn="ctr">
              <a:spcBef>
                <a:spcPts val="110"/>
              </a:spcBef>
            </a:pPr>
            <a:r>
              <a:rPr sz="1200" b="1" spc="13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1 – 3</a:t>
            </a:r>
            <a:r>
              <a:rPr sz="1200" b="1" spc="-70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sz="1200" b="1" spc="9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ч.</a:t>
            </a:r>
            <a:endParaRPr sz="1200" b="1" dirty="0">
              <a:solidFill>
                <a:schemeClr val="tx2">
                  <a:lumMod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16" name="object 19"/>
          <p:cNvSpPr/>
          <p:nvPr/>
        </p:nvSpPr>
        <p:spPr>
          <a:xfrm>
            <a:off x="3275856" y="5877272"/>
            <a:ext cx="576064" cy="6480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1905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20"/>
          <p:cNvSpPr txBox="1"/>
          <p:nvPr/>
        </p:nvSpPr>
        <p:spPr>
          <a:xfrm>
            <a:off x="6444208" y="4760355"/>
            <a:ext cx="2232247" cy="198716"/>
          </a:xfrm>
          <a:prstGeom prst="rect">
            <a:avLst/>
          </a:prstGeom>
        </p:spPr>
        <p:txBody>
          <a:bodyPr vert="horz" wrap="square" lIns="0" tIns="13914" rIns="0" bIns="0" rtlCol="0">
            <a:spAutoFit/>
          </a:bodyPr>
          <a:lstStyle/>
          <a:p>
            <a:pPr marL="11132" algn="ctr">
              <a:spcBef>
                <a:spcPts val="110"/>
              </a:spcBef>
            </a:pPr>
            <a:r>
              <a:rPr sz="1200" b="1" spc="9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Более </a:t>
            </a:r>
            <a:r>
              <a:rPr sz="1200" b="1" spc="18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50</a:t>
            </a:r>
            <a:r>
              <a:rPr sz="1200" b="1" spc="-53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Квт</a:t>
            </a:r>
            <a:endParaRPr sz="1200" b="1" dirty="0">
              <a:solidFill>
                <a:schemeClr val="tx2">
                  <a:lumMod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19" name="object 21"/>
          <p:cNvSpPr/>
          <p:nvPr/>
        </p:nvSpPr>
        <p:spPr>
          <a:xfrm>
            <a:off x="5868144" y="4509120"/>
            <a:ext cx="576064" cy="6810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1905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22"/>
          <p:cNvSpPr txBox="1"/>
          <p:nvPr/>
        </p:nvSpPr>
        <p:spPr>
          <a:xfrm>
            <a:off x="6444208" y="6093296"/>
            <a:ext cx="2232248" cy="198716"/>
          </a:xfrm>
          <a:prstGeom prst="rect">
            <a:avLst/>
          </a:prstGeom>
        </p:spPr>
        <p:txBody>
          <a:bodyPr vert="horz" wrap="square" lIns="0" tIns="13914" rIns="0" bIns="0" rtlCol="0">
            <a:spAutoFit/>
          </a:bodyPr>
          <a:lstStyle/>
          <a:p>
            <a:pPr marL="11132" algn="ctr">
              <a:spcBef>
                <a:spcPts val="110"/>
              </a:spcBef>
            </a:pPr>
            <a:r>
              <a:rPr sz="1200" b="1" spc="13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2 – 8 </a:t>
            </a:r>
            <a:r>
              <a:rPr sz="1200" b="1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млн</a:t>
            </a:r>
            <a:r>
              <a:rPr sz="1200" b="1" spc="-79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руб</a:t>
            </a:r>
            <a:r>
              <a:rPr sz="1200" b="1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.</a:t>
            </a:r>
          </a:p>
        </p:txBody>
      </p:sp>
      <p:sp>
        <p:nvSpPr>
          <p:cNvPr id="122" name="object 23"/>
          <p:cNvSpPr txBox="1"/>
          <p:nvPr/>
        </p:nvSpPr>
        <p:spPr>
          <a:xfrm>
            <a:off x="6444208" y="5445224"/>
            <a:ext cx="2232248" cy="198716"/>
          </a:xfrm>
          <a:prstGeom prst="rect">
            <a:avLst/>
          </a:prstGeom>
        </p:spPr>
        <p:txBody>
          <a:bodyPr vert="horz" wrap="square" lIns="0" tIns="13914" rIns="0" bIns="0" rtlCol="0">
            <a:spAutoFit/>
          </a:bodyPr>
          <a:lstStyle/>
          <a:p>
            <a:pPr marL="11132" algn="ctr">
              <a:spcBef>
                <a:spcPts val="110"/>
              </a:spcBef>
            </a:pPr>
            <a:r>
              <a:rPr sz="1200" b="1" spc="13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10- </a:t>
            </a:r>
            <a:r>
              <a:rPr sz="1200" b="1" spc="18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30</a:t>
            </a:r>
            <a:r>
              <a:rPr sz="1200" b="1" spc="-66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sz="1200" b="1" spc="9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мин</a:t>
            </a:r>
            <a:r>
              <a:rPr sz="1200" b="1" spc="9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.</a:t>
            </a:r>
            <a:endParaRPr sz="1200" b="1" dirty="0">
              <a:solidFill>
                <a:schemeClr val="tx2">
                  <a:lumMod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25" name="object 25"/>
          <p:cNvSpPr/>
          <p:nvPr/>
        </p:nvSpPr>
        <p:spPr>
          <a:xfrm>
            <a:off x="5868144" y="5877272"/>
            <a:ext cx="576064" cy="6480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1905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27" name="Прямая соединительная линия 126"/>
          <p:cNvCxnSpPr/>
          <p:nvPr/>
        </p:nvCxnSpPr>
        <p:spPr>
          <a:xfrm>
            <a:off x="755576" y="2924944"/>
            <a:ext cx="0" cy="3744416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3203848" y="2996952"/>
            <a:ext cx="0" cy="3672408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>
            <a:off x="5796136" y="2996952"/>
            <a:ext cx="0" cy="3672408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>
            <a:off x="8748464" y="3068960"/>
            <a:ext cx="0" cy="360040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>
            <a:off x="755576" y="4437112"/>
            <a:ext cx="7920880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>
            <a:off x="755576" y="6669360"/>
            <a:ext cx="7992888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object 11"/>
          <p:cNvSpPr/>
          <p:nvPr/>
        </p:nvSpPr>
        <p:spPr>
          <a:xfrm>
            <a:off x="3275856" y="5229200"/>
            <a:ext cx="576064" cy="5760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1905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1"/>
          <p:cNvSpPr/>
          <p:nvPr/>
        </p:nvSpPr>
        <p:spPr>
          <a:xfrm>
            <a:off x="5868144" y="5229200"/>
            <a:ext cx="576064" cy="5760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1905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</p:spPr>
      </p:pic>
      <p:sp>
        <p:nvSpPr>
          <p:cNvPr id="74" name="Прямоугольник 73"/>
          <p:cNvSpPr/>
          <p:nvPr/>
        </p:nvSpPr>
        <p:spPr>
          <a:xfrm>
            <a:off x="467544" y="2276872"/>
            <a:ext cx="8496944" cy="439248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1560" y="1546712"/>
            <a:ext cx="6264696" cy="442128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algn="l"/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Разнообразие </a:t>
            </a:r>
            <a:r>
              <a:rPr lang="ru-RU" sz="14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бизнес-моделей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делает рынок зарядных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станций привлекательным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для разного типа инвесторов</a:t>
            </a:r>
            <a:endParaRPr sz="1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9552" y="3001995"/>
            <a:ext cx="1584176" cy="1902298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Выполнение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научных работ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заказу производителей / пользователей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Адаптация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продукта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 технические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регламенты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продукта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39752" y="2996952"/>
            <a:ext cx="1440160" cy="794303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Часть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процесса занятая крупными электротехническими холдингами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596336" y="2996952"/>
            <a:ext cx="1296144" cy="2271630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Контракты жизненного цикла от производителей станций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Услуги сторонних компаний, специализирующихся на ремонте электротехники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bject 14"/>
          <p:cNvSpPr txBox="1"/>
          <p:nvPr/>
        </p:nvSpPr>
        <p:spPr>
          <a:xfrm>
            <a:off x="5580112" y="2996952"/>
            <a:ext cx="1872208" cy="1163635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Разработка тарифных планов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Покупка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продажа электроэнергии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Маркетинговое продвижение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сервиса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Пятиугольник 93"/>
          <p:cNvSpPr/>
          <p:nvPr/>
        </p:nvSpPr>
        <p:spPr>
          <a:xfrm>
            <a:off x="467544" y="2276872"/>
            <a:ext cx="1800200" cy="720080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object 8"/>
          <p:cNvSpPr txBox="1"/>
          <p:nvPr/>
        </p:nvSpPr>
        <p:spPr>
          <a:xfrm>
            <a:off x="467544" y="2420888"/>
            <a:ext cx="1584176" cy="381134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11132" algn="ctr">
              <a:spcBef>
                <a:spcPts val="92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НИОКР и развитие продукта</a:t>
            </a:r>
          </a:p>
        </p:txBody>
      </p:sp>
      <p:sp>
        <p:nvSpPr>
          <p:cNvPr id="96" name="Пятиугольник 95"/>
          <p:cNvSpPr/>
          <p:nvPr/>
        </p:nvSpPr>
        <p:spPr>
          <a:xfrm>
            <a:off x="2267744" y="2276872"/>
            <a:ext cx="1512168" cy="720080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Пятиугольник 96"/>
          <p:cNvSpPr/>
          <p:nvPr/>
        </p:nvSpPr>
        <p:spPr>
          <a:xfrm>
            <a:off x="3779912" y="2276872"/>
            <a:ext cx="1728192" cy="720080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79912" y="2348880"/>
            <a:ext cx="1512168" cy="565800"/>
          </a:xfrm>
          <a:prstGeom prst="rect">
            <a:avLst/>
          </a:prstGeom>
          <a:ln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Сборка 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станций и</a:t>
            </a:r>
            <a:endPara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кастомизация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под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заказчика</a:t>
            </a:r>
            <a:endParaRPr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Пятиугольник 97"/>
          <p:cNvSpPr/>
          <p:nvPr/>
        </p:nvSpPr>
        <p:spPr>
          <a:xfrm>
            <a:off x="5508104" y="2276872"/>
            <a:ext cx="2016224" cy="720080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08104" y="2333303"/>
            <a:ext cx="1872208" cy="565800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Управление сетью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станций / продажа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электроэнергии</a:t>
            </a:r>
            <a:endPara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Пятиугольник 98"/>
          <p:cNvSpPr/>
          <p:nvPr/>
        </p:nvSpPr>
        <p:spPr>
          <a:xfrm>
            <a:off x="7524328" y="2276872"/>
            <a:ext cx="1440160" cy="720080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object 17"/>
          <p:cNvSpPr txBox="1"/>
          <p:nvPr/>
        </p:nvSpPr>
        <p:spPr>
          <a:xfrm>
            <a:off x="7524328" y="2420888"/>
            <a:ext cx="1368152" cy="381134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R="4453" algn="ctr">
              <a:spcBef>
                <a:spcPts val="92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Обслуживание сети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2267744" y="2492896"/>
            <a:ext cx="0" cy="4176464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5508104" y="2852936"/>
            <a:ext cx="0" cy="3816424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7524328" y="2420888"/>
            <a:ext cx="0" cy="4248472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779912" y="2459928"/>
            <a:ext cx="0" cy="4209432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ject 21"/>
          <p:cNvSpPr txBox="1"/>
          <p:nvPr/>
        </p:nvSpPr>
        <p:spPr>
          <a:xfrm>
            <a:off x="3851920" y="3001995"/>
            <a:ext cx="1368152" cy="1717633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Разработка программного обеспечения и мобильных приложений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Интеграция с платежными терминалами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Дизайн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станций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611560" y="332656"/>
            <a:ext cx="4752528" cy="93610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object 8"/>
          <p:cNvSpPr txBox="1"/>
          <p:nvPr/>
        </p:nvSpPr>
        <p:spPr>
          <a:xfrm>
            <a:off x="755576" y="332656"/>
            <a:ext cx="4608512" cy="935132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11132">
              <a:spcBef>
                <a:spcPts val="92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ЦЕПОЧКА СОЗДАНИЯ СТОИМОСТИ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ОТРАСЛИ ЗАРЯДКИ ЭЛЕКТРОМОБИЛЕЙ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67744" y="2430572"/>
            <a:ext cx="1368152" cy="381134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Производство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компонентов</a:t>
            </a:r>
            <a:endParaRPr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979712" y="1728192"/>
            <a:ext cx="7164288" cy="515719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object 27"/>
          <p:cNvSpPr txBox="1"/>
          <p:nvPr/>
        </p:nvSpPr>
        <p:spPr>
          <a:xfrm>
            <a:off x="2195736" y="1917799"/>
            <a:ext cx="6696744" cy="4605367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R="125230">
              <a:buClr>
                <a:schemeClr val="accent2"/>
              </a:buClr>
              <a:buFont typeface="+mj-lt"/>
              <a:buAutoNum type="arabicPeriod"/>
            </a:pPr>
            <a:r>
              <a:rPr lang="ru-RU" sz="19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Наличие квалифицированной рабочей силы</a:t>
            </a:r>
          </a:p>
          <a:p>
            <a:pPr marR="125230">
              <a:buClr>
                <a:schemeClr val="accent2"/>
              </a:buClr>
              <a:buFont typeface="+mj-lt"/>
              <a:buAutoNum type="arabicPeriod"/>
            </a:pPr>
            <a:r>
              <a:rPr lang="ru-RU" sz="19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Низкие издержки производства за счет близости размещения к поставщикам сырья и материалов</a:t>
            </a:r>
          </a:p>
          <a:p>
            <a:pPr>
              <a:buClr>
                <a:schemeClr val="accent2"/>
              </a:buClr>
              <a:buFont typeface="+mj-lt"/>
              <a:buAutoNum type="arabicPeriod"/>
            </a:pPr>
            <a:r>
              <a:rPr lang="ru-RU" sz="19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Партнером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проекта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может быть Ивановский энергетический университет</a:t>
            </a:r>
          </a:p>
          <a:p>
            <a:pPr>
              <a:buClr>
                <a:schemeClr val="accent2"/>
              </a:buClr>
              <a:buFont typeface="+mj-lt"/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Производство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может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быть размещено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короткие сроки на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готовых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площадках индустриальных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парков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минимальной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арендой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дешевыми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энергоресурсами</a:t>
            </a:r>
          </a:p>
          <a:p>
            <a:pPr>
              <a:buClr>
                <a:schemeClr val="accent2"/>
              </a:buClr>
              <a:buFont typeface="+mj-lt"/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Уровень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заработной платы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сегменте производства электрооборудования – самый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низкий в ЦФО</a:t>
            </a:r>
          </a:p>
          <a:p>
            <a:pPr>
              <a:buClr>
                <a:schemeClr val="accent2"/>
              </a:buClr>
              <a:buFont typeface="+mj-lt"/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Уровень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заработной платы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сегменте производства электрооборудования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самый низкий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ЦФО</a:t>
            </a:r>
            <a:endParaRPr lang="ru-RU" sz="19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332656"/>
            <a:ext cx="4608512" cy="6480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27"/>
          <p:cNvSpPr txBox="1"/>
          <p:nvPr/>
        </p:nvSpPr>
        <p:spPr>
          <a:xfrm>
            <a:off x="755576" y="332656"/>
            <a:ext cx="4608512" cy="668392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ПРЕИМУЩЕСТВА РАЗМЕЩЕНИЯ В ИВАНОВСКОМ РЕГИОНЕ</a:t>
            </a:r>
            <a:endParaRPr sz="3200" b="1" baseline="529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25"/>
          <p:cNvSpPr/>
          <p:nvPr/>
        </p:nvSpPr>
        <p:spPr>
          <a:xfrm>
            <a:off x="565449" y="1810921"/>
            <a:ext cx="1198239" cy="11860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6"/>
          <p:cNvSpPr/>
          <p:nvPr/>
        </p:nvSpPr>
        <p:spPr>
          <a:xfrm>
            <a:off x="755576" y="5877272"/>
            <a:ext cx="825231" cy="792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5"/>
          <p:cNvSpPr/>
          <p:nvPr/>
        </p:nvSpPr>
        <p:spPr>
          <a:xfrm>
            <a:off x="611560" y="4509120"/>
            <a:ext cx="1080120" cy="936104"/>
          </a:xfrm>
          <a:custGeom>
            <a:avLst/>
            <a:gdLst/>
            <a:ahLst/>
            <a:cxnLst/>
            <a:rect l="l" t="t" r="r" b="b"/>
            <a:pathLst>
              <a:path w="567054" h="454660">
                <a:moveTo>
                  <a:pt x="201167" y="72390"/>
                </a:moveTo>
                <a:lnTo>
                  <a:pt x="155447" y="72390"/>
                </a:lnTo>
                <a:lnTo>
                  <a:pt x="153923" y="0"/>
                </a:lnTo>
                <a:lnTo>
                  <a:pt x="201167" y="0"/>
                </a:lnTo>
                <a:lnTo>
                  <a:pt x="201167" y="72390"/>
                </a:lnTo>
                <a:close/>
              </a:path>
              <a:path w="567054" h="454660">
                <a:moveTo>
                  <a:pt x="406288" y="6350"/>
                </a:moveTo>
                <a:lnTo>
                  <a:pt x="327635" y="6350"/>
                </a:lnTo>
                <a:lnTo>
                  <a:pt x="336232" y="5080"/>
                </a:lnTo>
                <a:lnTo>
                  <a:pt x="349686" y="2540"/>
                </a:lnTo>
                <a:lnTo>
                  <a:pt x="384666" y="2540"/>
                </a:lnTo>
                <a:lnTo>
                  <a:pt x="397763" y="5080"/>
                </a:lnTo>
                <a:lnTo>
                  <a:pt x="406288" y="6350"/>
                </a:lnTo>
                <a:close/>
              </a:path>
              <a:path w="567054" h="454660">
                <a:moveTo>
                  <a:pt x="282380" y="77470"/>
                </a:moveTo>
                <a:lnTo>
                  <a:pt x="205739" y="77470"/>
                </a:lnTo>
                <a:lnTo>
                  <a:pt x="205739" y="6350"/>
                </a:lnTo>
                <a:lnTo>
                  <a:pt x="236838" y="20320"/>
                </a:lnTo>
                <a:lnTo>
                  <a:pt x="262508" y="43180"/>
                </a:lnTo>
                <a:lnTo>
                  <a:pt x="280749" y="71120"/>
                </a:lnTo>
                <a:lnTo>
                  <a:pt x="282380" y="77470"/>
                </a:lnTo>
                <a:close/>
              </a:path>
              <a:path w="567054" h="454660">
                <a:moveTo>
                  <a:pt x="307847" y="87630"/>
                </a:moveTo>
                <a:lnTo>
                  <a:pt x="306323" y="87630"/>
                </a:lnTo>
                <a:lnTo>
                  <a:pt x="302132" y="72390"/>
                </a:lnTo>
                <a:lnTo>
                  <a:pt x="299465" y="66040"/>
                </a:lnTo>
                <a:lnTo>
                  <a:pt x="295655" y="58420"/>
                </a:lnTo>
                <a:lnTo>
                  <a:pt x="303275" y="55880"/>
                </a:lnTo>
                <a:lnTo>
                  <a:pt x="307847" y="54610"/>
                </a:lnTo>
                <a:lnTo>
                  <a:pt x="304800" y="54610"/>
                </a:lnTo>
                <a:lnTo>
                  <a:pt x="309371" y="52070"/>
                </a:lnTo>
                <a:lnTo>
                  <a:pt x="313943" y="20320"/>
                </a:lnTo>
                <a:lnTo>
                  <a:pt x="313943" y="13970"/>
                </a:lnTo>
                <a:lnTo>
                  <a:pt x="318516" y="8890"/>
                </a:lnTo>
                <a:lnTo>
                  <a:pt x="324611" y="6350"/>
                </a:lnTo>
                <a:lnTo>
                  <a:pt x="409955" y="6350"/>
                </a:lnTo>
                <a:lnTo>
                  <a:pt x="416051" y="8890"/>
                </a:lnTo>
                <a:lnTo>
                  <a:pt x="419100" y="12700"/>
                </a:lnTo>
                <a:lnTo>
                  <a:pt x="420623" y="19050"/>
                </a:lnTo>
                <a:lnTo>
                  <a:pt x="422635" y="33020"/>
                </a:lnTo>
                <a:lnTo>
                  <a:pt x="352615" y="33020"/>
                </a:lnTo>
                <a:lnTo>
                  <a:pt x="346495" y="34290"/>
                </a:lnTo>
                <a:lnTo>
                  <a:pt x="341375" y="34290"/>
                </a:lnTo>
                <a:lnTo>
                  <a:pt x="338327" y="66040"/>
                </a:lnTo>
                <a:lnTo>
                  <a:pt x="336803" y="71120"/>
                </a:lnTo>
                <a:lnTo>
                  <a:pt x="333755" y="77470"/>
                </a:lnTo>
                <a:lnTo>
                  <a:pt x="327659" y="78740"/>
                </a:lnTo>
                <a:lnTo>
                  <a:pt x="320920" y="81280"/>
                </a:lnTo>
                <a:lnTo>
                  <a:pt x="317182" y="82550"/>
                </a:lnTo>
                <a:lnTo>
                  <a:pt x="313729" y="83820"/>
                </a:lnTo>
                <a:lnTo>
                  <a:pt x="307847" y="87630"/>
                </a:lnTo>
                <a:close/>
              </a:path>
              <a:path w="567054" h="454660">
                <a:moveTo>
                  <a:pt x="117347" y="125730"/>
                </a:moveTo>
                <a:lnTo>
                  <a:pt x="53339" y="125730"/>
                </a:lnTo>
                <a:lnTo>
                  <a:pt x="50291" y="120650"/>
                </a:lnTo>
                <a:lnTo>
                  <a:pt x="50291" y="111760"/>
                </a:lnTo>
                <a:lnTo>
                  <a:pt x="53339" y="107950"/>
                </a:lnTo>
                <a:lnTo>
                  <a:pt x="67055" y="107950"/>
                </a:lnTo>
                <a:lnTo>
                  <a:pt x="75628" y="73660"/>
                </a:lnTo>
                <a:lnTo>
                  <a:pt x="93344" y="44450"/>
                </a:lnTo>
                <a:lnTo>
                  <a:pt x="118490" y="22860"/>
                </a:lnTo>
                <a:lnTo>
                  <a:pt x="149351" y="8890"/>
                </a:lnTo>
                <a:lnTo>
                  <a:pt x="150875" y="39370"/>
                </a:lnTo>
                <a:lnTo>
                  <a:pt x="150875" y="77470"/>
                </a:lnTo>
                <a:lnTo>
                  <a:pt x="282380" y="77470"/>
                </a:lnTo>
                <a:lnTo>
                  <a:pt x="289559" y="105410"/>
                </a:lnTo>
                <a:lnTo>
                  <a:pt x="303275" y="105410"/>
                </a:lnTo>
                <a:lnTo>
                  <a:pt x="306323" y="109220"/>
                </a:lnTo>
                <a:lnTo>
                  <a:pt x="306323" y="115570"/>
                </a:lnTo>
                <a:lnTo>
                  <a:pt x="307847" y="119380"/>
                </a:lnTo>
                <a:lnTo>
                  <a:pt x="303275" y="123190"/>
                </a:lnTo>
                <a:lnTo>
                  <a:pt x="298703" y="124460"/>
                </a:lnTo>
                <a:lnTo>
                  <a:pt x="140207" y="124460"/>
                </a:lnTo>
                <a:lnTo>
                  <a:pt x="117347" y="125730"/>
                </a:lnTo>
                <a:close/>
              </a:path>
              <a:path w="567054" h="454660">
                <a:moveTo>
                  <a:pt x="501840" y="54610"/>
                </a:moveTo>
                <a:lnTo>
                  <a:pt x="431291" y="54610"/>
                </a:lnTo>
                <a:lnTo>
                  <a:pt x="457200" y="34290"/>
                </a:lnTo>
                <a:lnTo>
                  <a:pt x="463295" y="29210"/>
                </a:lnTo>
                <a:lnTo>
                  <a:pt x="469391" y="29210"/>
                </a:lnTo>
                <a:lnTo>
                  <a:pt x="475487" y="33020"/>
                </a:lnTo>
                <a:lnTo>
                  <a:pt x="477916" y="34290"/>
                </a:lnTo>
                <a:lnTo>
                  <a:pt x="484631" y="39370"/>
                </a:lnTo>
                <a:lnTo>
                  <a:pt x="494775" y="48260"/>
                </a:lnTo>
                <a:lnTo>
                  <a:pt x="501840" y="54610"/>
                </a:lnTo>
                <a:close/>
              </a:path>
              <a:path w="567054" h="454660">
                <a:moveTo>
                  <a:pt x="438911" y="87630"/>
                </a:moveTo>
                <a:lnTo>
                  <a:pt x="432816" y="87630"/>
                </a:lnTo>
                <a:lnTo>
                  <a:pt x="428243" y="86360"/>
                </a:lnTo>
                <a:lnTo>
                  <a:pt x="421695" y="82550"/>
                </a:lnTo>
                <a:lnTo>
                  <a:pt x="418147" y="81280"/>
                </a:lnTo>
                <a:lnTo>
                  <a:pt x="414313" y="80010"/>
                </a:lnTo>
                <a:lnTo>
                  <a:pt x="406907" y="77470"/>
                </a:lnTo>
                <a:lnTo>
                  <a:pt x="400811" y="76200"/>
                </a:lnTo>
                <a:lnTo>
                  <a:pt x="397763" y="71120"/>
                </a:lnTo>
                <a:lnTo>
                  <a:pt x="396239" y="64770"/>
                </a:lnTo>
                <a:lnTo>
                  <a:pt x="393191" y="34290"/>
                </a:lnTo>
                <a:lnTo>
                  <a:pt x="388071" y="33020"/>
                </a:lnTo>
                <a:lnTo>
                  <a:pt x="422635" y="33020"/>
                </a:lnTo>
                <a:lnTo>
                  <a:pt x="425195" y="50800"/>
                </a:lnTo>
                <a:lnTo>
                  <a:pt x="429767" y="52070"/>
                </a:lnTo>
                <a:lnTo>
                  <a:pt x="426719" y="52070"/>
                </a:lnTo>
                <a:lnTo>
                  <a:pt x="431291" y="54610"/>
                </a:lnTo>
                <a:lnTo>
                  <a:pt x="501840" y="54610"/>
                </a:lnTo>
                <a:lnTo>
                  <a:pt x="507491" y="59690"/>
                </a:lnTo>
                <a:lnTo>
                  <a:pt x="511855" y="64770"/>
                </a:lnTo>
                <a:lnTo>
                  <a:pt x="467867" y="64770"/>
                </a:lnTo>
                <a:lnTo>
                  <a:pt x="443483" y="85090"/>
                </a:lnTo>
                <a:lnTo>
                  <a:pt x="438911" y="87630"/>
                </a:lnTo>
                <a:close/>
              </a:path>
              <a:path w="567054" h="454660">
                <a:moveTo>
                  <a:pt x="514817" y="339090"/>
                </a:moveTo>
                <a:lnTo>
                  <a:pt x="470916" y="339090"/>
                </a:lnTo>
                <a:lnTo>
                  <a:pt x="475487" y="336550"/>
                </a:lnTo>
                <a:lnTo>
                  <a:pt x="489203" y="322580"/>
                </a:lnTo>
                <a:lnTo>
                  <a:pt x="494394" y="316230"/>
                </a:lnTo>
                <a:lnTo>
                  <a:pt x="498728" y="311150"/>
                </a:lnTo>
                <a:lnTo>
                  <a:pt x="502491" y="306070"/>
                </a:lnTo>
                <a:lnTo>
                  <a:pt x="505967" y="302260"/>
                </a:lnTo>
                <a:lnTo>
                  <a:pt x="486155" y="278130"/>
                </a:lnTo>
                <a:lnTo>
                  <a:pt x="483107" y="273050"/>
                </a:lnTo>
                <a:lnTo>
                  <a:pt x="481583" y="267970"/>
                </a:lnTo>
                <a:lnTo>
                  <a:pt x="484631" y="262890"/>
                </a:lnTo>
                <a:lnTo>
                  <a:pt x="488441" y="252730"/>
                </a:lnTo>
                <a:lnTo>
                  <a:pt x="489775" y="248920"/>
                </a:lnTo>
                <a:lnTo>
                  <a:pt x="492251" y="241300"/>
                </a:lnTo>
                <a:lnTo>
                  <a:pt x="493775" y="234950"/>
                </a:lnTo>
                <a:lnTo>
                  <a:pt x="499871" y="232410"/>
                </a:lnTo>
                <a:lnTo>
                  <a:pt x="504443" y="231140"/>
                </a:lnTo>
                <a:lnTo>
                  <a:pt x="536447" y="226060"/>
                </a:lnTo>
                <a:lnTo>
                  <a:pt x="536447" y="219710"/>
                </a:lnTo>
                <a:lnTo>
                  <a:pt x="537971" y="212090"/>
                </a:lnTo>
                <a:lnTo>
                  <a:pt x="536447" y="201930"/>
                </a:lnTo>
                <a:lnTo>
                  <a:pt x="536368" y="191770"/>
                </a:lnTo>
                <a:lnTo>
                  <a:pt x="536257" y="186690"/>
                </a:lnTo>
                <a:lnTo>
                  <a:pt x="535804" y="181610"/>
                </a:lnTo>
                <a:lnTo>
                  <a:pt x="534923" y="176530"/>
                </a:lnTo>
                <a:lnTo>
                  <a:pt x="504443" y="171450"/>
                </a:lnTo>
                <a:lnTo>
                  <a:pt x="499871" y="171450"/>
                </a:lnTo>
                <a:lnTo>
                  <a:pt x="493775" y="166370"/>
                </a:lnTo>
                <a:lnTo>
                  <a:pt x="492251" y="162560"/>
                </a:lnTo>
                <a:lnTo>
                  <a:pt x="489751" y="154940"/>
                </a:lnTo>
                <a:lnTo>
                  <a:pt x="488251" y="151130"/>
                </a:lnTo>
                <a:lnTo>
                  <a:pt x="486465" y="148590"/>
                </a:lnTo>
                <a:lnTo>
                  <a:pt x="483107" y="140970"/>
                </a:lnTo>
                <a:lnTo>
                  <a:pt x="481583" y="135890"/>
                </a:lnTo>
                <a:lnTo>
                  <a:pt x="481583" y="130810"/>
                </a:lnTo>
                <a:lnTo>
                  <a:pt x="484631" y="125730"/>
                </a:lnTo>
                <a:lnTo>
                  <a:pt x="504443" y="101600"/>
                </a:lnTo>
                <a:lnTo>
                  <a:pt x="500943" y="97790"/>
                </a:lnTo>
                <a:lnTo>
                  <a:pt x="472439" y="69850"/>
                </a:lnTo>
                <a:lnTo>
                  <a:pt x="467867" y="64770"/>
                </a:lnTo>
                <a:lnTo>
                  <a:pt x="511855" y="64770"/>
                </a:lnTo>
                <a:lnTo>
                  <a:pt x="519493" y="73660"/>
                </a:lnTo>
                <a:lnTo>
                  <a:pt x="528065" y="82550"/>
                </a:lnTo>
                <a:lnTo>
                  <a:pt x="534923" y="92710"/>
                </a:lnTo>
                <a:lnTo>
                  <a:pt x="537971" y="97790"/>
                </a:lnTo>
                <a:lnTo>
                  <a:pt x="537971" y="104140"/>
                </a:lnTo>
                <a:lnTo>
                  <a:pt x="533400" y="110490"/>
                </a:lnTo>
                <a:lnTo>
                  <a:pt x="513587" y="135890"/>
                </a:lnTo>
                <a:lnTo>
                  <a:pt x="515111" y="138430"/>
                </a:lnTo>
                <a:lnTo>
                  <a:pt x="516635" y="140970"/>
                </a:lnTo>
                <a:lnTo>
                  <a:pt x="517143" y="140970"/>
                </a:lnTo>
                <a:lnTo>
                  <a:pt x="518159" y="142240"/>
                </a:lnTo>
                <a:lnTo>
                  <a:pt x="556259" y="148590"/>
                </a:lnTo>
                <a:lnTo>
                  <a:pt x="566825" y="198120"/>
                </a:lnTo>
                <a:lnTo>
                  <a:pt x="566825" y="203200"/>
                </a:lnTo>
                <a:lnTo>
                  <a:pt x="563070" y="241300"/>
                </a:lnTo>
                <a:lnTo>
                  <a:pt x="518159" y="260350"/>
                </a:lnTo>
                <a:lnTo>
                  <a:pt x="516635" y="264160"/>
                </a:lnTo>
                <a:lnTo>
                  <a:pt x="517397" y="264160"/>
                </a:lnTo>
                <a:lnTo>
                  <a:pt x="515111" y="267970"/>
                </a:lnTo>
                <a:lnTo>
                  <a:pt x="536447" y="293370"/>
                </a:lnTo>
                <a:lnTo>
                  <a:pt x="539495" y="298450"/>
                </a:lnTo>
                <a:lnTo>
                  <a:pt x="539495" y="304800"/>
                </a:lnTo>
                <a:lnTo>
                  <a:pt x="536447" y="309880"/>
                </a:lnTo>
                <a:lnTo>
                  <a:pt x="534971" y="313690"/>
                </a:lnTo>
                <a:lnTo>
                  <a:pt x="530351" y="320040"/>
                </a:lnTo>
                <a:lnTo>
                  <a:pt x="522303" y="330200"/>
                </a:lnTo>
                <a:lnTo>
                  <a:pt x="514817" y="339090"/>
                </a:lnTo>
                <a:close/>
              </a:path>
              <a:path w="567054" h="454660">
                <a:moveTo>
                  <a:pt x="368807" y="267970"/>
                </a:moveTo>
                <a:lnTo>
                  <a:pt x="298703" y="267970"/>
                </a:lnTo>
                <a:lnTo>
                  <a:pt x="289536" y="255270"/>
                </a:lnTo>
                <a:lnTo>
                  <a:pt x="282511" y="242570"/>
                </a:lnTo>
                <a:lnTo>
                  <a:pt x="277486" y="228600"/>
                </a:lnTo>
                <a:lnTo>
                  <a:pt x="274319" y="214630"/>
                </a:lnTo>
                <a:lnTo>
                  <a:pt x="282558" y="198120"/>
                </a:lnTo>
                <a:lnTo>
                  <a:pt x="288797" y="180340"/>
                </a:lnTo>
                <a:lnTo>
                  <a:pt x="292750" y="162560"/>
                </a:lnTo>
                <a:lnTo>
                  <a:pt x="294131" y="143510"/>
                </a:lnTo>
                <a:lnTo>
                  <a:pt x="294131" y="142240"/>
                </a:lnTo>
                <a:lnTo>
                  <a:pt x="298703" y="142240"/>
                </a:lnTo>
                <a:lnTo>
                  <a:pt x="308562" y="140970"/>
                </a:lnTo>
                <a:lnTo>
                  <a:pt x="316991" y="135890"/>
                </a:lnTo>
                <a:lnTo>
                  <a:pt x="323135" y="127000"/>
                </a:lnTo>
                <a:lnTo>
                  <a:pt x="326135" y="116840"/>
                </a:lnTo>
                <a:lnTo>
                  <a:pt x="335565" y="113030"/>
                </a:lnTo>
                <a:lnTo>
                  <a:pt x="345566" y="109220"/>
                </a:lnTo>
                <a:lnTo>
                  <a:pt x="356139" y="107950"/>
                </a:lnTo>
                <a:lnTo>
                  <a:pt x="367283" y="107950"/>
                </a:lnTo>
                <a:lnTo>
                  <a:pt x="404788" y="114300"/>
                </a:lnTo>
                <a:lnTo>
                  <a:pt x="435292" y="134620"/>
                </a:lnTo>
                <a:lnTo>
                  <a:pt x="437854" y="138430"/>
                </a:lnTo>
                <a:lnTo>
                  <a:pt x="367276" y="138431"/>
                </a:lnTo>
                <a:lnTo>
                  <a:pt x="342494" y="143510"/>
                </a:lnTo>
                <a:lnTo>
                  <a:pt x="322135" y="157480"/>
                </a:lnTo>
                <a:lnTo>
                  <a:pt x="308347" y="177800"/>
                </a:lnTo>
                <a:lnTo>
                  <a:pt x="303275" y="203200"/>
                </a:lnTo>
                <a:lnTo>
                  <a:pt x="309014" y="228600"/>
                </a:lnTo>
                <a:lnTo>
                  <a:pt x="322897" y="250190"/>
                </a:lnTo>
                <a:lnTo>
                  <a:pt x="343352" y="262890"/>
                </a:lnTo>
                <a:lnTo>
                  <a:pt x="368807" y="267970"/>
                </a:lnTo>
                <a:close/>
              </a:path>
              <a:path w="567054" h="454660">
                <a:moveTo>
                  <a:pt x="254507" y="209550"/>
                </a:moveTo>
                <a:lnTo>
                  <a:pt x="255174" y="186690"/>
                </a:lnTo>
                <a:lnTo>
                  <a:pt x="254126" y="166370"/>
                </a:lnTo>
                <a:lnTo>
                  <a:pt x="250221" y="147320"/>
                </a:lnTo>
                <a:lnTo>
                  <a:pt x="242316" y="128270"/>
                </a:lnTo>
                <a:lnTo>
                  <a:pt x="274319" y="128270"/>
                </a:lnTo>
                <a:lnTo>
                  <a:pt x="274653" y="149860"/>
                </a:lnTo>
                <a:lnTo>
                  <a:pt x="271271" y="171450"/>
                </a:lnTo>
                <a:lnTo>
                  <a:pt x="264461" y="191770"/>
                </a:lnTo>
                <a:lnTo>
                  <a:pt x="254507" y="209550"/>
                </a:lnTo>
                <a:close/>
              </a:path>
              <a:path w="567054" h="454660">
                <a:moveTo>
                  <a:pt x="105155" y="209550"/>
                </a:moveTo>
                <a:lnTo>
                  <a:pt x="96464" y="198120"/>
                </a:lnTo>
                <a:lnTo>
                  <a:pt x="89344" y="180340"/>
                </a:lnTo>
                <a:lnTo>
                  <a:pt x="84796" y="156210"/>
                </a:lnTo>
                <a:lnTo>
                  <a:pt x="83819" y="130810"/>
                </a:lnTo>
                <a:lnTo>
                  <a:pt x="114300" y="130810"/>
                </a:lnTo>
                <a:lnTo>
                  <a:pt x="107513" y="149860"/>
                </a:lnTo>
                <a:lnTo>
                  <a:pt x="104584" y="170180"/>
                </a:lnTo>
                <a:lnTo>
                  <a:pt x="104293" y="186690"/>
                </a:lnTo>
                <a:lnTo>
                  <a:pt x="104412" y="194310"/>
                </a:lnTo>
                <a:lnTo>
                  <a:pt x="105155" y="209550"/>
                </a:lnTo>
                <a:close/>
              </a:path>
              <a:path w="567054" h="454660">
                <a:moveTo>
                  <a:pt x="176664" y="140970"/>
                </a:moveTo>
                <a:lnTo>
                  <a:pt x="161543" y="138430"/>
                </a:lnTo>
                <a:lnTo>
                  <a:pt x="156971" y="134620"/>
                </a:lnTo>
                <a:lnTo>
                  <a:pt x="153923" y="133350"/>
                </a:lnTo>
                <a:lnTo>
                  <a:pt x="149351" y="132080"/>
                </a:lnTo>
                <a:lnTo>
                  <a:pt x="149351" y="130810"/>
                </a:lnTo>
                <a:lnTo>
                  <a:pt x="210311" y="130810"/>
                </a:lnTo>
                <a:lnTo>
                  <a:pt x="201191" y="135890"/>
                </a:lnTo>
                <a:lnTo>
                  <a:pt x="189928" y="139700"/>
                </a:lnTo>
                <a:lnTo>
                  <a:pt x="176664" y="140970"/>
                </a:lnTo>
                <a:close/>
              </a:path>
              <a:path w="567054" h="454660">
                <a:moveTo>
                  <a:pt x="368807" y="298450"/>
                </a:moveTo>
                <a:lnTo>
                  <a:pt x="362711" y="298450"/>
                </a:lnTo>
                <a:lnTo>
                  <a:pt x="358139" y="293370"/>
                </a:lnTo>
                <a:lnTo>
                  <a:pt x="335279" y="280670"/>
                </a:lnTo>
                <a:lnTo>
                  <a:pt x="327659" y="278130"/>
                </a:lnTo>
                <a:lnTo>
                  <a:pt x="300227" y="267970"/>
                </a:lnTo>
                <a:lnTo>
                  <a:pt x="368807" y="267970"/>
                </a:lnTo>
                <a:lnTo>
                  <a:pt x="394453" y="262890"/>
                </a:lnTo>
                <a:lnTo>
                  <a:pt x="415099" y="248920"/>
                </a:lnTo>
                <a:lnTo>
                  <a:pt x="428601" y="227330"/>
                </a:lnTo>
                <a:lnTo>
                  <a:pt x="432816" y="201930"/>
                </a:lnTo>
                <a:lnTo>
                  <a:pt x="427720" y="176530"/>
                </a:lnTo>
                <a:lnTo>
                  <a:pt x="413765" y="156210"/>
                </a:lnTo>
                <a:lnTo>
                  <a:pt x="392953" y="143510"/>
                </a:lnTo>
                <a:lnTo>
                  <a:pt x="367283" y="138430"/>
                </a:lnTo>
                <a:lnTo>
                  <a:pt x="437855" y="138431"/>
                </a:lnTo>
                <a:lnTo>
                  <a:pt x="455794" y="165100"/>
                </a:lnTo>
                <a:lnTo>
                  <a:pt x="463295" y="201930"/>
                </a:lnTo>
                <a:lnTo>
                  <a:pt x="456032" y="240030"/>
                </a:lnTo>
                <a:lnTo>
                  <a:pt x="436054" y="270510"/>
                </a:lnTo>
                <a:lnTo>
                  <a:pt x="406074" y="290830"/>
                </a:lnTo>
                <a:lnTo>
                  <a:pt x="368807" y="298450"/>
                </a:lnTo>
                <a:close/>
              </a:path>
              <a:path w="567054" h="454660">
                <a:moveTo>
                  <a:pt x="517143" y="140970"/>
                </a:moveTo>
                <a:lnTo>
                  <a:pt x="516635" y="140970"/>
                </a:lnTo>
                <a:lnTo>
                  <a:pt x="515112" y="138431"/>
                </a:lnTo>
                <a:lnTo>
                  <a:pt x="517143" y="140970"/>
                </a:lnTo>
                <a:close/>
              </a:path>
              <a:path w="567054" h="454660">
                <a:moveTo>
                  <a:pt x="517397" y="264160"/>
                </a:moveTo>
                <a:lnTo>
                  <a:pt x="516635" y="264160"/>
                </a:lnTo>
                <a:lnTo>
                  <a:pt x="518159" y="262890"/>
                </a:lnTo>
                <a:lnTo>
                  <a:pt x="517397" y="264160"/>
                </a:lnTo>
                <a:close/>
              </a:path>
              <a:path w="567054" h="454660">
                <a:moveTo>
                  <a:pt x="182689" y="454660"/>
                </a:moveTo>
                <a:lnTo>
                  <a:pt x="133758" y="452120"/>
                </a:lnTo>
                <a:lnTo>
                  <a:pt x="88283" y="444500"/>
                </a:lnTo>
                <a:lnTo>
                  <a:pt x="49767" y="430530"/>
                </a:lnTo>
                <a:lnTo>
                  <a:pt x="7619" y="386080"/>
                </a:lnTo>
                <a:lnTo>
                  <a:pt x="0" y="344170"/>
                </a:lnTo>
                <a:lnTo>
                  <a:pt x="0" y="337820"/>
                </a:lnTo>
                <a:lnTo>
                  <a:pt x="3047" y="330200"/>
                </a:lnTo>
                <a:lnTo>
                  <a:pt x="6095" y="325120"/>
                </a:lnTo>
                <a:lnTo>
                  <a:pt x="7619" y="318770"/>
                </a:lnTo>
                <a:lnTo>
                  <a:pt x="12191" y="316230"/>
                </a:lnTo>
                <a:lnTo>
                  <a:pt x="16763" y="311150"/>
                </a:lnTo>
                <a:lnTo>
                  <a:pt x="36956" y="299720"/>
                </a:lnTo>
                <a:lnTo>
                  <a:pt x="64007" y="288290"/>
                </a:lnTo>
                <a:lnTo>
                  <a:pt x="92201" y="279400"/>
                </a:lnTo>
                <a:lnTo>
                  <a:pt x="115823" y="270510"/>
                </a:lnTo>
                <a:lnTo>
                  <a:pt x="182879" y="364490"/>
                </a:lnTo>
                <a:lnTo>
                  <a:pt x="359155" y="364490"/>
                </a:lnTo>
                <a:lnTo>
                  <a:pt x="358139" y="369570"/>
                </a:lnTo>
                <a:lnTo>
                  <a:pt x="358139" y="375920"/>
                </a:lnTo>
                <a:lnTo>
                  <a:pt x="356616" y="383540"/>
                </a:lnTo>
                <a:lnTo>
                  <a:pt x="342934" y="408940"/>
                </a:lnTo>
                <a:lnTo>
                  <a:pt x="315199" y="429260"/>
                </a:lnTo>
                <a:lnTo>
                  <a:pt x="276912" y="443230"/>
                </a:lnTo>
                <a:lnTo>
                  <a:pt x="231574" y="452120"/>
                </a:lnTo>
                <a:lnTo>
                  <a:pt x="182689" y="454660"/>
                </a:lnTo>
                <a:close/>
              </a:path>
              <a:path w="567054" h="454660">
                <a:moveTo>
                  <a:pt x="359155" y="364490"/>
                </a:moveTo>
                <a:lnTo>
                  <a:pt x="182879" y="364490"/>
                </a:lnTo>
                <a:lnTo>
                  <a:pt x="245363" y="270510"/>
                </a:lnTo>
                <a:lnTo>
                  <a:pt x="262460" y="275590"/>
                </a:lnTo>
                <a:lnTo>
                  <a:pt x="290702" y="285750"/>
                </a:lnTo>
                <a:lnTo>
                  <a:pt x="319515" y="297180"/>
                </a:lnTo>
                <a:lnTo>
                  <a:pt x="338327" y="306070"/>
                </a:lnTo>
                <a:lnTo>
                  <a:pt x="347471" y="308610"/>
                </a:lnTo>
                <a:lnTo>
                  <a:pt x="352043" y="313690"/>
                </a:lnTo>
                <a:lnTo>
                  <a:pt x="356616" y="322580"/>
                </a:lnTo>
                <a:lnTo>
                  <a:pt x="361378" y="331470"/>
                </a:lnTo>
                <a:lnTo>
                  <a:pt x="362711" y="341630"/>
                </a:lnTo>
                <a:lnTo>
                  <a:pt x="361759" y="351790"/>
                </a:lnTo>
                <a:lnTo>
                  <a:pt x="359155" y="364490"/>
                </a:lnTo>
                <a:close/>
              </a:path>
              <a:path w="567054" h="454660">
                <a:moveTo>
                  <a:pt x="184403" y="351790"/>
                </a:moveTo>
                <a:lnTo>
                  <a:pt x="138683" y="287020"/>
                </a:lnTo>
                <a:lnTo>
                  <a:pt x="160424" y="292100"/>
                </a:lnTo>
                <a:lnTo>
                  <a:pt x="182308" y="294640"/>
                </a:lnTo>
                <a:lnTo>
                  <a:pt x="221921" y="294640"/>
                </a:lnTo>
                <a:lnTo>
                  <a:pt x="215907" y="303530"/>
                </a:lnTo>
                <a:lnTo>
                  <a:pt x="205168" y="318770"/>
                </a:lnTo>
                <a:lnTo>
                  <a:pt x="194714" y="335280"/>
                </a:lnTo>
                <a:lnTo>
                  <a:pt x="184403" y="351790"/>
                </a:lnTo>
                <a:close/>
              </a:path>
              <a:path w="567054" h="454660">
                <a:moveTo>
                  <a:pt x="221921" y="294640"/>
                </a:moveTo>
                <a:lnTo>
                  <a:pt x="182308" y="294640"/>
                </a:lnTo>
                <a:lnTo>
                  <a:pt x="204477" y="292100"/>
                </a:lnTo>
                <a:lnTo>
                  <a:pt x="227075" y="287020"/>
                </a:lnTo>
                <a:lnTo>
                  <a:pt x="221921" y="294640"/>
                </a:lnTo>
                <a:close/>
              </a:path>
              <a:path w="567054" h="454660">
                <a:moveTo>
                  <a:pt x="387714" y="402590"/>
                </a:moveTo>
                <a:lnTo>
                  <a:pt x="370331" y="402590"/>
                </a:lnTo>
                <a:lnTo>
                  <a:pt x="371855" y="398780"/>
                </a:lnTo>
                <a:lnTo>
                  <a:pt x="374903" y="392430"/>
                </a:lnTo>
                <a:lnTo>
                  <a:pt x="374903" y="386080"/>
                </a:lnTo>
                <a:lnTo>
                  <a:pt x="376427" y="382270"/>
                </a:lnTo>
                <a:lnTo>
                  <a:pt x="376427" y="377190"/>
                </a:lnTo>
                <a:lnTo>
                  <a:pt x="377951" y="372110"/>
                </a:lnTo>
                <a:lnTo>
                  <a:pt x="385571" y="372110"/>
                </a:lnTo>
                <a:lnTo>
                  <a:pt x="390143" y="370840"/>
                </a:lnTo>
                <a:lnTo>
                  <a:pt x="394716" y="370840"/>
                </a:lnTo>
                <a:lnTo>
                  <a:pt x="399287" y="340360"/>
                </a:lnTo>
                <a:lnTo>
                  <a:pt x="399287" y="334010"/>
                </a:lnTo>
                <a:lnTo>
                  <a:pt x="403859" y="328930"/>
                </a:lnTo>
                <a:lnTo>
                  <a:pt x="408431" y="326390"/>
                </a:lnTo>
                <a:lnTo>
                  <a:pt x="415622" y="325120"/>
                </a:lnTo>
                <a:lnTo>
                  <a:pt x="422576" y="322580"/>
                </a:lnTo>
                <a:lnTo>
                  <a:pt x="429767" y="318770"/>
                </a:lnTo>
                <a:lnTo>
                  <a:pt x="434339" y="316230"/>
                </a:lnTo>
                <a:lnTo>
                  <a:pt x="440435" y="317500"/>
                </a:lnTo>
                <a:lnTo>
                  <a:pt x="446531" y="321310"/>
                </a:lnTo>
                <a:lnTo>
                  <a:pt x="470916" y="339090"/>
                </a:lnTo>
                <a:lnTo>
                  <a:pt x="514817" y="339090"/>
                </a:lnTo>
                <a:lnTo>
                  <a:pt x="510539" y="344170"/>
                </a:lnTo>
                <a:lnTo>
                  <a:pt x="504888" y="349250"/>
                </a:lnTo>
                <a:lnTo>
                  <a:pt x="434339" y="349250"/>
                </a:lnTo>
                <a:lnTo>
                  <a:pt x="430529" y="352424"/>
                </a:lnTo>
                <a:lnTo>
                  <a:pt x="428243" y="353060"/>
                </a:lnTo>
                <a:lnTo>
                  <a:pt x="423671" y="386080"/>
                </a:lnTo>
                <a:lnTo>
                  <a:pt x="422147" y="392430"/>
                </a:lnTo>
                <a:lnTo>
                  <a:pt x="419100" y="397510"/>
                </a:lnTo>
                <a:lnTo>
                  <a:pt x="413003" y="398780"/>
                </a:lnTo>
                <a:lnTo>
                  <a:pt x="409336" y="398780"/>
                </a:lnTo>
                <a:lnTo>
                  <a:pt x="400811" y="401320"/>
                </a:lnTo>
                <a:lnTo>
                  <a:pt x="387714" y="402590"/>
                </a:lnTo>
                <a:close/>
              </a:path>
              <a:path w="567054" h="454660">
                <a:moveTo>
                  <a:pt x="472439" y="374650"/>
                </a:moveTo>
                <a:lnTo>
                  <a:pt x="464819" y="374650"/>
                </a:lnTo>
                <a:lnTo>
                  <a:pt x="460247" y="369570"/>
                </a:lnTo>
                <a:lnTo>
                  <a:pt x="434339" y="349250"/>
                </a:lnTo>
                <a:lnTo>
                  <a:pt x="504888" y="349250"/>
                </a:lnTo>
                <a:lnTo>
                  <a:pt x="497823" y="355600"/>
                </a:lnTo>
                <a:lnTo>
                  <a:pt x="487679" y="364490"/>
                </a:lnTo>
                <a:lnTo>
                  <a:pt x="480964" y="369570"/>
                </a:lnTo>
                <a:lnTo>
                  <a:pt x="478535" y="370840"/>
                </a:lnTo>
                <a:lnTo>
                  <a:pt x="472439" y="374650"/>
                </a:lnTo>
                <a:close/>
              </a:path>
              <a:path w="567054" h="454660">
                <a:moveTo>
                  <a:pt x="429767" y="353060"/>
                </a:moveTo>
                <a:lnTo>
                  <a:pt x="430529" y="352424"/>
                </a:lnTo>
                <a:lnTo>
                  <a:pt x="432816" y="351790"/>
                </a:lnTo>
                <a:lnTo>
                  <a:pt x="429767" y="353060"/>
                </a:lnTo>
                <a:close/>
              </a:path>
            </a:pathLst>
          </a:custGeom>
          <a:solidFill>
            <a:srgbClr val="425975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bject 34"/>
          <p:cNvSpPr/>
          <p:nvPr/>
        </p:nvSpPr>
        <p:spPr>
          <a:xfrm>
            <a:off x="611560" y="3284984"/>
            <a:ext cx="1152128" cy="792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11560" y="332656"/>
            <a:ext cx="2808312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27"/>
          <p:cNvSpPr txBox="1"/>
          <p:nvPr/>
        </p:nvSpPr>
        <p:spPr>
          <a:xfrm>
            <a:off x="611560" y="352599"/>
            <a:ext cx="2808312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БИЗНЕС - МОДЕЛЬ</a:t>
            </a:r>
            <a:endParaRPr sz="3200" b="1" baseline="529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611560" y="1011298"/>
            <a:ext cx="5472608" cy="257462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pPr marL="11132" marR="4453" lvl="0">
              <a:spcBef>
                <a:spcPts val="88"/>
              </a:spcBef>
            </a:pPr>
            <a:r>
              <a:rPr lang="ru-RU" sz="1600" b="1" spc="-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Может </a:t>
            </a: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состоять  из пяти основных</a:t>
            </a:r>
            <a:r>
              <a:rPr lang="ru-RU" sz="1600" b="1" spc="-5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процессов: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object 27"/>
          <p:cNvSpPr txBox="1"/>
          <p:nvPr/>
        </p:nvSpPr>
        <p:spPr>
          <a:xfrm>
            <a:off x="611560" y="1599570"/>
            <a:ext cx="8280920" cy="4997782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indent="12700">
              <a:lnSpc>
                <a:spcPct val="100000"/>
              </a:lnSpc>
              <a:spcBef>
                <a:spcPts val="530"/>
              </a:spcBef>
              <a:buClr>
                <a:schemeClr val="accent2"/>
              </a:buClr>
              <a:buAutoNum type="arabicPeriod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НИОКР и </a:t>
            </a:r>
            <a:r>
              <a:rPr lang="ru-RU" sz="2800" b="1" spc="-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развитие</a:t>
            </a:r>
            <a:r>
              <a:rPr lang="ru-RU" sz="2800" b="1" spc="-2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продукта</a:t>
            </a:r>
          </a:p>
          <a:p>
            <a:pPr>
              <a:buClr>
                <a:schemeClr val="accent2"/>
              </a:buClr>
              <a:buFont typeface="+mj-lt"/>
              <a:buAutoNum type="arabicPeriod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Производство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компонентов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сборка станций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+mj-lt"/>
              <a:buAutoNum type="arabicPeriod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Разработка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программного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обеспечения и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пользовательских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приложений</a:t>
            </a:r>
          </a:p>
          <a:p>
            <a:pPr>
              <a:buClr>
                <a:schemeClr val="accent2"/>
              </a:buClr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зависимости от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формирующейся модели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рынка потребителями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продукции станут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компании трех типов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+mj-lt"/>
              <a:buAutoNum type="arabicPeriod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Сетевые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компании</a:t>
            </a:r>
          </a:p>
          <a:p>
            <a:pPr>
              <a:buClr>
                <a:schemeClr val="accent2"/>
              </a:buClr>
              <a:buFont typeface="+mj-lt"/>
              <a:buAutoNum type="arabicPeriod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Муниципальные транспортные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компании</a:t>
            </a:r>
          </a:p>
          <a:p>
            <a:pPr>
              <a:buClr>
                <a:schemeClr val="accent2"/>
              </a:buClr>
              <a:buFont typeface="+mj-lt"/>
              <a:buAutoNum type="arabicPeriod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Частные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компании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" name="object 27"/>
          <p:cNvSpPr txBox="1"/>
          <p:nvPr/>
        </p:nvSpPr>
        <p:spPr>
          <a:xfrm>
            <a:off x="683568" y="980728"/>
            <a:ext cx="5616624" cy="996687"/>
          </a:xfrm>
          <a:prstGeom prst="rect">
            <a:avLst/>
          </a:prstGeom>
        </p:spPr>
        <p:txBody>
          <a:bodyPr vert="horz" wrap="square" lIns="0" tIns="11688" rIns="0" bIns="0" numCol="1" rtlCol="0">
            <a:spAutoFit/>
          </a:bodyPr>
          <a:lstStyle/>
          <a:p>
            <a:pPr>
              <a:buClr>
                <a:schemeClr val="accent2"/>
              </a:buClr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200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тыс. шт. – прогнозный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объем продаж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электромобилей на российском рынке к</a:t>
            </a:r>
          </a:p>
          <a:p>
            <a:pPr>
              <a:buClr>
                <a:schemeClr val="accent2"/>
              </a:buClr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2030 году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332656"/>
            <a:ext cx="3816424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27"/>
          <p:cNvSpPr txBox="1"/>
          <p:nvPr/>
        </p:nvSpPr>
        <p:spPr>
          <a:xfrm>
            <a:off x="611560" y="352599"/>
            <a:ext cx="3816424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РЫНОЧНЫЙ ПОТЕНЦИАЛ</a:t>
            </a:r>
            <a:endParaRPr sz="3200" b="1" baseline="529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bject 27"/>
          <p:cNvSpPr txBox="1"/>
          <p:nvPr/>
        </p:nvSpPr>
        <p:spPr>
          <a:xfrm>
            <a:off x="683568" y="1988840"/>
            <a:ext cx="8424936" cy="2597125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>
              <a:buClr>
                <a:schemeClr val="accent2"/>
              </a:buClr>
              <a:buFont typeface="+mj-lt"/>
              <a:buAutoNum type="arabicPeriod" startAt="2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Для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зарядки парка потребуется почти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700 тыс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шт. частных и 70 тыс.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шт. публичных станций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+mj-lt"/>
              <a:buAutoNum type="arabicPeriod" startAt="2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Уже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2025 году российский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рынок публичных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зарядных станций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может превысить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млрд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рублей</a:t>
            </a:r>
          </a:p>
          <a:p>
            <a:pPr>
              <a:buClr>
                <a:schemeClr val="accent2"/>
              </a:buClr>
              <a:buFont typeface="+mj-lt"/>
              <a:buAutoNum type="arabicPeriod" startAt="2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запуске проекта в 2022 году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можно занять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менее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% рынка</a:t>
            </a:r>
          </a:p>
          <a:p>
            <a:pPr>
              <a:buClr>
                <a:schemeClr val="accent2"/>
              </a:buClr>
              <a:buFont typeface="+mj-lt"/>
              <a:buAutoNum type="arabicPeriod" startAt="2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Инвесторами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могут быть крупные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компании –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лидеры электротехнического рынка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ject 21"/>
          <p:cNvSpPr/>
          <p:nvPr/>
        </p:nvSpPr>
        <p:spPr>
          <a:xfrm>
            <a:off x="1763688" y="5733256"/>
            <a:ext cx="2088232" cy="792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2"/>
          <p:cNvSpPr/>
          <p:nvPr/>
        </p:nvSpPr>
        <p:spPr>
          <a:xfrm>
            <a:off x="5940152" y="5733256"/>
            <a:ext cx="2088232" cy="792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3"/>
          <p:cNvSpPr/>
          <p:nvPr/>
        </p:nvSpPr>
        <p:spPr>
          <a:xfrm>
            <a:off x="971600" y="4797152"/>
            <a:ext cx="3571936" cy="7200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92080" y="4797152"/>
            <a:ext cx="3168352" cy="7200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0" name="object 37"/>
          <p:cNvSpPr/>
          <p:nvPr/>
        </p:nvSpPr>
        <p:spPr>
          <a:xfrm>
            <a:off x="5580113" y="2276872"/>
            <a:ext cx="3384376" cy="22296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42"/>
          <p:cNvSpPr/>
          <p:nvPr/>
        </p:nvSpPr>
        <p:spPr>
          <a:xfrm>
            <a:off x="6532566" y="3080020"/>
            <a:ext cx="454151" cy="4282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1560" y="749688"/>
            <a:ext cx="2376264" cy="519072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 lvl="0">
              <a:spcBef>
                <a:spcPts val="88"/>
              </a:spcBef>
            </a:pPr>
            <a:r>
              <a:rPr lang="ru-RU" sz="11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Проект может </a:t>
            </a:r>
            <a:r>
              <a:rPr lang="ru-RU" sz="1100" b="1" spc="-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быть </a:t>
            </a:r>
            <a:r>
              <a:rPr lang="ru-RU" sz="11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размещен на </a:t>
            </a:r>
            <a:r>
              <a:rPr lang="ru-RU" sz="1100" b="1" spc="-5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brownfield</a:t>
            </a:r>
            <a:r>
              <a:rPr lang="ru-RU" sz="1100" b="1" spc="-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площадях </a:t>
            </a:r>
            <a:r>
              <a:rPr lang="ru-RU" sz="1100" b="1" spc="-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индустриального парка </a:t>
            </a:r>
            <a:r>
              <a:rPr lang="ru-RU" sz="1100" b="1" spc="-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Родники</a:t>
            </a:r>
            <a:endParaRPr sz="1100" b="1" spc="-9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11560" y="332656"/>
            <a:ext cx="4968552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bject 27"/>
          <p:cNvSpPr txBox="1"/>
          <p:nvPr/>
        </p:nvSpPr>
        <p:spPr>
          <a:xfrm>
            <a:off x="611560" y="352599"/>
            <a:ext cx="4968552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ТРЕБОВАНИЕ К ИНФРАСТРУКТУРЕ</a:t>
            </a:r>
            <a:endParaRPr sz="3200" b="1" baseline="529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object 29"/>
          <p:cNvSpPr txBox="1"/>
          <p:nvPr/>
        </p:nvSpPr>
        <p:spPr>
          <a:xfrm>
            <a:off x="611560" y="3933057"/>
            <a:ext cx="2808312" cy="1348689"/>
          </a:xfrm>
          <a:prstGeom prst="rect">
            <a:avLst/>
          </a:prstGeom>
        </p:spPr>
        <p:txBody>
          <a:bodyPr vert="horz" wrap="square" lIns="0" tIns="47866" rIns="0" bIns="0" rtlCol="0">
            <a:spAutoFit/>
          </a:bodyPr>
          <a:lstStyle/>
          <a:p>
            <a:pPr marL="11132">
              <a:spcBef>
                <a:spcPts val="377"/>
              </a:spcBef>
            </a:pPr>
            <a:r>
              <a:rPr sz="12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Параметры</a:t>
            </a:r>
            <a:r>
              <a:rPr sz="1200" b="1" spc="-3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-4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помещения</a:t>
            </a:r>
            <a:r>
              <a:rPr lang="en-US" sz="12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  <a:endParaRPr sz="1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95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2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Общая </a:t>
            </a: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площадь</a:t>
            </a: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8 15</a:t>
            </a:r>
            <a:r>
              <a:rPr lang="en-US" sz="1200" b="1" spc="1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1200" b="1" spc="-75" dirty="0" smtClean="0">
                <a:solidFill>
                  <a:srgbClr val="C1113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2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200" b="1" spc="30" baseline="25252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spcBef>
                <a:spcPts val="295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Производственная:</a:t>
            </a:r>
            <a:r>
              <a:rPr lang="ru-RU" sz="1200" b="1" spc="1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6 476</a:t>
            </a:r>
            <a:r>
              <a:rPr lang="ru-RU" sz="1200" b="1" spc="-4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200" b="1" spc="15" baseline="25252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200" b="1" spc="-60" dirty="0" smtClean="0">
              <a:solidFill>
                <a:srgbClr val="C11136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95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200" b="1" spc="-60" dirty="0" smtClean="0">
                <a:solidFill>
                  <a:srgbClr val="C1113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Электроснабжение: </a:t>
            </a:r>
            <a:r>
              <a:rPr lang="ru-RU" sz="1200" b="1" spc="1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1,6</a:t>
            </a:r>
            <a:r>
              <a:rPr lang="ru-RU" sz="1200" b="1" spc="10" dirty="0" smtClean="0">
                <a:solidFill>
                  <a:srgbClr val="C1113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5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Мвт</a:t>
            </a:r>
            <a:endParaRPr lang="ru-RU" sz="1200" b="1" spc="15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95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200" b="1" spc="1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Водопровод:</a:t>
            </a:r>
            <a:r>
              <a:rPr lang="ru-RU" sz="1200" b="1" spc="1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1,5</a:t>
            </a:r>
            <a:r>
              <a:rPr lang="ru-RU" sz="1200" b="1" spc="10" dirty="0" smtClean="0">
                <a:solidFill>
                  <a:srgbClr val="C1113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т/час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95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200" b="1" spc="1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Отопление:</a:t>
            </a:r>
            <a:r>
              <a:rPr lang="ru-RU" sz="1200" b="1" spc="1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5 545</a:t>
            </a:r>
            <a:r>
              <a:rPr lang="ru-RU" sz="1200" b="1" spc="-15" dirty="0" smtClean="0">
                <a:solidFill>
                  <a:srgbClr val="C1113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Гкал/год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object 29"/>
          <p:cNvSpPr txBox="1"/>
          <p:nvPr/>
        </p:nvSpPr>
        <p:spPr>
          <a:xfrm>
            <a:off x="611560" y="5320671"/>
            <a:ext cx="5904656" cy="1348689"/>
          </a:xfrm>
          <a:prstGeom prst="rect">
            <a:avLst/>
          </a:prstGeom>
        </p:spPr>
        <p:txBody>
          <a:bodyPr vert="horz" wrap="square" lIns="0" tIns="47866" rIns="0" bIns="0" rtlCol="0">
            <a:spAutoFit/>
          </a:bodyPr>
          <a:lstStyle/>
          <a:p>
            <a:pPr marL="11132">
              <a:spcBef>
                <a:spcPts val="377"/>
              </a:spcBef>
            </a:pPr>
            <a:r>
              <a:rPr lang="ru-RU" sz="1200" b="1" spc="1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Цена</a:t>
            </a:r>
            <a:r>
              <a:rPr lang="ru-RU" sz="1200" b="1" spc="-5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размещения</a:t>
            </a:r>
            <a:r>
              <a:rPr lang="en-US" sz="12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  <a:endParaRPr sz="1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95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2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Аренда: </a:t>
            </a:r>
            <a:r>
              <a:rPr lang="ru-RU" sz="1200" b="1" spc="1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120</a:t>
            </a:r>
            <a:r>
              <a:rPr lang="ru-RU" sz="1200" b="1" spc="-1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руб./м</a:t>
            </a:r>
            <a:r>
              <a:rPr lang="ru-RU" sz="1200" b="1" spc="15" baseline="25252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/месяц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95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Электричество: </a:t>
            </a:r>
            <a:r>
              <a:rPr lang="ru-RU" sz="1200" b="1" spc="1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3,9</a:t>
            </a:r>
            <a:r>
              <a:rPr lang="ru-RU" sz="1200" b="1" spc="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руб./</a:t>
            </a:r>
            <a:r>
              <a:rPr lang="ru-RU" sz="1200" b="1" spc="1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Квт</a:t>
            </a: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/час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95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Вода: </a:t>
            </a:r>
            <a:r>
              <a:rPr lang="ru-RU" sz="1200" b="1" spc="1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18</a:t>
            </a:r>
            <a:r>
              <a:rPr lang="ru-RU" sz="1200" b="1" spc="10" dirty="0" smtClean="0">
                <a:solidFill>
                  <a:srgbClr val="C1113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руб./м3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95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200" b="1" spc="1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</a:t>
            </a: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1200" b="1" spc="1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1200" b="1" spc="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200" b="1" spc="1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200" b="1" spc="1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375</a:t>
            </a:r>
            <a:r>
              <a:rPr lang="ru-RU" sz="1200" b="1" spc="-4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руб./Гкал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95"/>
              </a:spcBef>
              <a:buClr>
                <a:schemeClr val="accent2"/>
              </a:buClr>
            </a:pP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Общие затраты на размещение (аренда + </a:t>
            </a:r>
            <a:r>
              <a:rPr lang="ru-RU" sz="1200" b="1" spc="1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отоплнение</a:t>
            </a: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– </a:t>
            </a:r>
            <a:r>
              <a:rPr lang="ru-RU" sz="1200" b="1" spc="1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19,4</a:t>
            </a: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руб. в год</a:t>
            </a:r>
          </a:p>
        </p:txBody>
      </p:sp>
      <p:sp>
        <p:nvSpPr>
          <p:cNvPr id="120" name="object 9"/>
          <p:cNvSpPr/>
          <p:nvPr/>
        </p:nvSpPr>
        <p:spPr>
          <a:xfrm>
            <a:off x="840727" y="931391"/>
            <a:ext cx="4379345" cy="26416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0"/>
          <p:cNvSpPr txBox="1"/>
          <p:nvPr/>
        </p:nvSpPr>
        <p:spPr>
          <a:xfrm>
            <a:off x="2667992" y="2254807"/>
            <a:ext cx="355660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dirty="0">
                <a:latin typeface="Verdana"/>
                <a:cs typeface="Verdana"/>
              </a:rPr>
              <a:t>И</a:t>
            </a:r>
            <a:r>
              <a:rPr sz="600" spc="-4" dirty="0">
                <a:latin typeface="Verdana"/>
                <a:cs typeface="Verdana"/>
              </a:rPr>
              <a:t>в</a:t>
            </a:r>
            <a:r>
              <a:rPr sz="600" dirty="0">
                <a:latin typeface="Verdana"/>
                <a:cs typeface="Verdana"/>
              </a:rPr>
              <a:t>а</a:t>
            </a:r>
            <a:r>
              <a:rPr sz="600" spc="-9" dirty="0">
                <a:latin typeface="Verdana"/>
                <a:cs typeface="Verdana"/>
              </a:rPr>
              <a:t>н</a:t>
            </a:r>
            <a:r>
              <a:rPr sz="600" spc="-4" dirty="0">
                <a:latin typeface="Verdana"/>
                <a:cs typeface="Verdana"/>
              </a:rPr>
              <a:t>ово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122" name="object 11"/>
          <p:cNvSpPr txBox="1"/>
          <p:nvPr/>
        </p:nvSpPr>
        <p:spPr>
          <a:xfrm>
            <a:off x="3070660" y="2546405"/>
            <a:ext cx="189505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spc="-9" dirty="0">
                <a:latin typeface="Verdana"/>
                <a:cs typeface="Verdana"/>
              </a:rPr>
              <a:t>Шу</a:t>
            </a:r>
            <a:r>
              <a:rPr sz="600" spc="-4" dirty="0">
                <a:latin typeface="Verdana"/>
                <a:cs typeface="Verdana"/>
              </a:rPr>
              <a:t>я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123" name="object 12"/>
          <p:cNvSpPr txBox="1"/>
          <p:nvPr/>
        </p:nvSpPr>
        <p:spPr>
          <a:xfrm>
            <a:off x="1682777" y="2556091"/>
            <a:ext cx="344257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spc="-4" dirty="0">
                <a:latin typeface="Verdana"/>
                <a:cs typeface="Verdana"/>
              </a:rPr>
              <a:t>Те</a:t>
            </a:r>
            <a:r>
              <a:rPr sz="600" spc="-9" dirty="0">
                <a:latin typeface="Verdana"/>
                <a:cs typeface="Verdana"/>
              </a:rPr>
              <a:t>йко</a:t>
            </a:r>
            <a:r>
              <a:rPr sz="600" spc="4" dirty="0">
                <a:latin typeface="Verdana"/>
                <a:cs typeface="Verdana"/>
              </a:rPr>
              <a:t>в</a:t>
            </a:r>
            <a:r>
              <a:rPr sz="600" spc="-4" dirty="0">
                <a:latin typeface="Verdana"/>
                <a:cs typeface="Verdana"/>
              </a:rPr>
              <a:t>о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124" name="object 13"/>
          <p:cNvSpPr txBox="1"/>
          <p:nvPr/>
        </p:nvSpPr>
        <p:spPr>
          <a:xfrm>
            <a:off x="1083311" y="2124896"/>
            <a:ext cx="1058836" cy="282548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550455">
              <a:lnSpc>
                <a:spcPts val="657"/>
              </a:lnSpc>
              <a:spcBef>
                <a:spcPts val="83"/>
              </a:spcBef>
            </a:pPr>
            <a:r>
              <a:rPr sz="600" spc="-9" dirty="0">
                <a:latin typeface="Verdana"/>
                <a:cs typeface="Verdana"/>
              </a:rPr>
              <a:t>Ком</a:t>
            </a:r>
            <a:r>
              <a:rPr sz="600" spc="-4" dirty="0">
                <a:latin typeface="Verdana"/>
                <a:cs typeface="Verdana"/>
              </a:rPr>
              <a:t>с</a:t>
            </a:r>
            <a:r>
              <a:rPr sz="600" spc="-9" dirty="0">
                <a:latin typeface="Verdana"/>
                <a:cs typeface="Verdana"/>
              </a:rPr>
              <a:t>омо</a:t>
            </a:r>
            <a:r>
              <a:rPr sz="600" spc="4" dirty="0">
                <a:latin typeface="Verdana"/>
                <a:cs typeface="Verdana"/>
              </a:rPr>
              <a:t>л</a:t>
            </a:r>
            <a:r>
              <a:rPr sz="600" spc="-9" dirty="0">
                <a:latin typeface="Verdana"/>
                <a:cs typeface="Verdana"/>
              </a:rPr>
              <a:t>ь</a:t>
            </a:r>
            <a:r>
              <a:rPr sz="600" spc="-4" dirty="0">
                <a:latin typeface="Verdana"/>
                <a:cs typeface="Verdana"/>
              </a:rPr>
              <a:t>ск</a:t>
            </a:r>
            <a:endParaRPr sz="600" dirty="0">
              <a:latin typeface="Verdana"/>
              <a:cs typeface="Verdana"/>
            </a:endParaRPr>
          </a:p>
          <a:p>
            <a:pPr marL="11132">
              <a:lnSpc>
                <a:spcPts val="657"/>
              </a:lnSpc>
            </a:pPr>
            <a:r>
              <a:rPr sz="600" spc="-4" dirty="0">
                <a:latin typeface="Verdana"/>
                <a:cs typeface="Verdana"/>
              </a:rPr>
              <a:t>Ильинское</a:t>
            </a:r>
            <a:r>
              <a:rPr sz="600" spc="-4" dirty="0">
                <a:latin typeface="Verdana"/>
                <a:cs typeface="Verdana"/>
              </a:rPr>
              <a:t>-</a:t>
            </a:r>
            <a:endParaRPr sz="600" dirty="0">
              <a:latin typeface="Verdana"/>
              <a:cs typeface="Verdana"/>
            </a:endParaRPr>
          </a:p>
          <a:p>
            <a:pPr marL="31168"/>
            <a:r>
              <a:rPr sz="600" spc="-4" dirty="0">
                <a:latin typeface="Verdana"/>
                <a:cs typeface="Verdana"/>
              </a:rPr>
              <a:t>Хованское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125" name="object 14"/>
          <p:cNvSpPr txBox="1"/>
          <p:nvPr/>
        </p:nvSpPr>
        <p:spPr>
          <a:xfrm>
            <a:off x="1457318" y="2933325"/>
            <a:ext cx="388782" cy="195344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77921" marR="4453" indent="-67346">
              <a:spcBef>
                <a:spcPts val="83"/>
              </a:spcBef>
            </a:pPr>
            <a:r>
              <a:rPr sz="600" spc="-4" dirty="0">
                <a:latin typeface="Verdana"/>
                <a:cs typeface="Verdana"/>
              </a:rPr>
              <a:t>Г</a:t>
            </a:r>
            <a:r>
              <a:rPr sz="600" spc="-9" dirty="0">
                <a:latin typeface="Verdana"/>
                <a:cs typeface="Verdana"/>
              </a:rPr>
              <a:t>а</a:t>
            </a:r>
            <a:r>
              <a:rPr sz="600" spc="4" dirty="0">
                <a:latin typeface="Verdana"/>
                <a:cs typeface="Verdana"/>
              </a:rPr>
              <a:t>в</a:t>
            </a:r>
            <a:r>
              <a:rPr sz="600" spc="-9" dirty="0">
                <a:latin typeface="Verdana"/>
                <a:cs typeface="Verdana"/>
              </a:rPr>
              <a:t>р</a:t>
            </a:r>
            <a:r>
              <a:rPr sz="600" spc="-13" dirty="0">
                <a:latin typeface="Verdana"/>
                <a:cs typeface="Verdana"/>
              </a:rPr>
              <a:t>и</a:t>
            </a:r>
            <a:r>
              <a:rPr sz="600" dirty="0">
                <a:latin typeface="Verdana"/>
                <a:cs typeface="Verdana"/>
              </a:rPr>
              <a:t>л</a:t>
            </a:r>
            <a:r>
              <a:rPr sz="600" spc="-9" dirty="0">
                <a:latin typeface="Verdana"/>
                <a:cs typeface="Verdana"/>
              </a:rPr>
              <a:t>о</a:t>
            </a:r>
            <a:r>
              <a:rPr sz="600" spc="-4" dirty="0">
                <a:latin typeface="Verdana"/>
                <a:cs typeface="Verdana"/>
              </a:rPr>
              <a:t>в  Посад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126" name="object 15"/>
          <p:cNvSpPr txBox="1"/>
          <p:nvPr/>
        </p:nvSpPr>
        <p:spPr>
          <a:xfrm>
            <a:off x="2704459" y="2973392"/>
            <a:ext cx="308963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dirty="0">
                <a:latin typeface="Verdana"/>
                <a:cs typeface="Verdana"/>
              </a:rPr>
              <a:t>С</a:t>
            </a:r>
            <a:r>
              <a:rPr sz="600" spc="-9" dirty="0">
                <a:latin typeface="Verdana"/>
                <a:cs typeface="Verdana"/>
              </a:rPr>
              <a:t>а</a:t>
            </a:r>
            <a:r>
              <a:rPr sz="600" spc="-4" dirty="0">
                <a:latin typeface="Verdana"/>
                <a:cs typeface="Verdana"/>
              </a:rPr>
              <a:t>в</a:t>
            </a:r>
            <a:r>
              <a:rPr sz="600" spc="-9" dirty="0">
                <a:latin typeface="Verdana"/>
                <a:cs typeface="Verdana"/>
              </a:rPr>
              <a:t>и</a:t>
            </a:r>
            <a:r>
              <a:rPr sz="600" spc="-4" dirty="0">
                <a:latin typeface="Verdana"/>
                <a:cs typeface="Verdana"/>
              </a:rPr>
              <a:t>но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127" name="object 16"/>
          <p:cNvSpPr txBox="1"/>
          <p:nvPr/>
        </p:nvSpPr>
        <p:spPr>
          <a:xfrm>
            <a:off x="2314833" y="2609978"/>
            <a:ext cx="368692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spc="-4" dirty="0">
                <a:latin typeface="Verdana"/>
                <a:cs typeface="Verdana"/>
              </a:rPr>
              <a:t>Лежнево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128" name="object 17"/>
          <p:cNvSpPr txBox="1"/>
          <p:nvPr/>
        </p:nvSpPr>
        <p:spPr>
          <a:xfrm>
            <a:off x="3571085" y="3038360"/>
            <a:ext cx="205794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spc="-9" dirty="0">
                <a:latin typeface="Verdana"/>
                <a:cs typeface="Verdana"/>
              </a:rPr>
              <a:t>Ю</a:t>
            </a:r>
            <a:r>
              <a:rPr sz="600" spc="-4" dirty="0">
                <a:latin typeface="Verdana"/>
                <a:cs typeface="Verdana"/>
              </a:rPr>
              <a:t>жа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129" name="object 18"/>
          <p:cNvSpPr txBox="1"/>
          <p:nvPr/>
        </p:nvSpPr>
        <p:spPr>
          <a:xfrm>
            <a:off x="3868202" y="2177438"/>
            <a:ext cx="167242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spc="-4" dirty="0">
                <a:latin typeface="Verdana"/>
                <a:cs typeface="Verdana"/>
              </a:rPr>
              <a:t>Л</a:t>
            </a:r>
            <a:r>
              <a:rPr sz="600" spc="-9" dirty="0">
                <a:latin typeface="Verdana"/>
                <a:cs typeface="Verdana"/>
              </a:rPr>
              <a:t>у</a:t>
            </a:r>
            <a:r>
              <a:rPr sz="600" spc="-4" dirty="0">
                <a:latin typeface="Verdana"/>
                <a:cs typeface="Verdana"/>
              </a:rPr>
              <a:t>х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130" name="object 19"/>
          <p:cNvSpPr txBox="1"/>
          <p:nvPr/>
        </p:nvSpPr>
        <p:spPr>
          <a:xfrm>
            <a:off x="3124516" y="2004677"/>
            <a:ext cx="32742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600" spc="-9" dirty="0">
                <a:latin typeface="Verdana"/>
                <a:cs typeface="Verdana"/>
              </a:rPr>
              <a:t>Р</a:t>
            </a:r>
            <a:r>
              <a:rPr sz="600" spc="-4" dirty="0">
                <a:latin typeface="Verdana"/>
                <a:cs typeface="Verdana"/>
              </a:rPr>
              <a:t>о</a:t>
            </a:r>
            <a:r>
              <a:rPr sz="600" spc="-9" dirty="0">
                <a:latin typeface="Verdana"/>
                <a:cs typeface="Verdana"/>
              </a:rPr>
              <a:t>д</a:t>
            </a:r>
            <a:r>
              <a:rPr sz="600" spc="-4" dirty="0">
                <a:latin typeface="Verdana"/>
                <a:cs typeface="Verdana"/>
              </a:rPr>
              <a:t>н</a:t>
            </a:r>
            <a:r>
              <a:rPr sz="600" spc="-13" dirty="0">
                <a:latin typeface="Verdana"/>
                <a:cs typeface="Verdana"/>
              </a:rPr>
              <a:t>и</a:t>
            </a:r>
            <a:r>
              <a:rPr sz="600" spc="-9" dirty="0">
                <a:latin typeface="Verdana"/>
                <a:cs typeface="Verdana"/>
              </a:rPr>
              <a:t>к</a:t>
            </a:r>
            <a:r>
              <a:rPr sz="600" spc="-4" dirty="0">
                <a:latin typeface="Verdana"/>
                <a:cs typeface="Verdana"/>
              </a:rPr>
              <a:t>и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131" name="object 20"/>
          <p:cNvSpPr txBox="1"/>
          <p:nvPr/>
        </p:nvSpPr>
        <p:spPr>
          <a:xfrm>
            <a:off x="2651038" y="1478153"/>
            <a:ext cx="457743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dirty="0">
                <a:latin typeface="Verdana"/>
                <a:cs typeface="Verdana"/>
              </a:rPr>
              <a:t>П</a:t>
            </a:r>
            <a:r>
              <a:rPr sz="600" spc="-9" dirty="0">
                <a:latin typeface="Verdana"/>
                <a:cs typeface="Verdana"/>
              </a:rPr>
              <a:t>ри</a:t>
            </a:r>
            <a:r>
              <a:rPr sz="600" spc="-4" dirty="0">
                <a:latin typeface="Verdana"/>
                <a:cs typeface="Verdana"/>
              </a:rPr>
              <a:t>в</a:t>
            </a:r>
            <a:r>
              <a:rPr sz="600" spc="-9" dirty="0">
                <a:latin typeface="Verdana"/>
                <a:cs typeface="Verdana"/>
              </a:rPr>
              <a:t>ол</a:t>
            </a:r>
            <a:r>
              <a:rPr sz="600" spc="-4" dirty="0">
                <a:latin typeface="Verdana"/>
                <a:cs typeface="Verdana"/>
              </a:rPr>
              <a:t>ж</a:t>
            </a:r>
            <a:r>
              <a:rPr sz="600" spc="-9" dirty="0">
                <a:latin typeface="Verdana"/>
                <a:cs typeface="Verdana"/>
              </a:rPr>
              <a:t>с</a:t>
            </a:r>
            <a:r>
              <a:rPr sz="600" spc="-4" dirty="0">
                <a:latin typeface="Verdana"/>
                <a:cs typeface="Verdana"/>
              </a:rPr>
              <a:t>к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132" name="object 21"/>
          <p:cNvSpPr txBox="1"/>
          <p:nvPr/>
        </p:nvSpPr>
        <p:spPr>
          <a:xfrm>
            <a:off x="3383417" y="2608560"/>
            <a:ext cx="262266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dirty="0">
                <a:latin typeface="Verdana"/>
                <a:cs typeface="Verdana"/>
              </a:rPr>
              <a:t>П</a:t>
            </a:r>
            <a:r>
              <a:rPr sz="600" spc="-9" dirty="0">
                <a:latin typeface="Verdana"/>
                <a:cs typeface="Verdana"/>
              </a:rPr>
              <a:t>ал</a:t>
            </a:r>
            <a:r>
              <a:rPr sz="600" spc="4" dirty="0">
                <a:latin typeface="Verdana"/>
                <a:cs typeface="Verdana"/>
              </a:rPr>
              <a:t>е</a:t>
            </a:r>
            <a:r>
              <a:rPr sz="600" spc="-4" dirty="0">
                <a:latin typeface="Verdana"/>
                <a:cs typeface="Verdana"/>
              </a:rPr>
              <a:t>х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133" name="object 22"/>
          <p:cNvSpPr txBox="1"/>
          <p:nvPr/>
        </p:nvSpPr>
        <p:spPr>
          <a:xfrm>
            <a:off x="2425587" y="1703388"/>
            <a:ext cx="412132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dirty="0">
                <a:latin typeface="Verdana"/>
                <a:cs typeface="Verdana"/>
              </a:rPr>
              <a:t>Ф</a:t>
            </a:r>
            <a:r>
              <a:rPr sz="600" spc="-13" dirty="0">
                <a:latin typeface="Verdana"/>
                <a:cs typeface="Verdana"/>
              </a:rPr>
              <a:t>у</a:t>
            </a:r>
            <a:r>
              <a:rPr sz="600" spc="-9" dirty="0">
                <a:latin typeface="Verdana"/>
                <a:cs typeface="Verdana"/>
              </a:rPr>
              <a:t>рм</a:t>
            </a:r>
            <a:r>
              <a:rPr sz="600" dirty="0">
                <a:latin typeface="Verdana"/>
                <a:cs typeface="Verdana"/>
              </a:rPr>
              <a:t>а</a:t>
            </a:r>
            <a:r>
              <a:rPr sz="600" spc="-4" dirty="0">
                <a:latin typeface="Verdana"/>
                <a:cs typeface="Verdana"/>
              </a:rPr>
              <a:t>н</a:t>
            </a:r>
            <a:r>
              <a:rPr sz="600" spc="-9" dirty="0">
                <a:latin typeface="Verdana"/>
                <a:cs typeface="Verdana"/>
              </a:rPr>
              <a:t>о</a:t>
            </a:r>
            <a:r>
              <a:rPr sz="600" spc="-4" dirty="0">
                <a:latin typeface="Verdana"/>
                <a:cs typeface="Verdana"/>
              </a:rPr>
              <a:t>в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139" name="object 23"/>
          <p:cNvSpPr txBox="1"/>
          <p:nvPr/>
        </p:nvSpPr>
        <p:spPr>
          <a:xfrm>
            <a:off x="4054555" y="2412335"/>
            <a:ext cx="356202" cy="195344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35064" marR="4453" indent="-24489">
              <a:spcBef>
                <a:spcPts val="83"/>
              </a:spcBef>
            </a:pPr>
            <a:r>
              <a:rPr sz="600" spc="-4" dirty="0">
                <a:latin typeface="Verdana"/>
                <a:cs typeface="Verdana"/>
              </a:rPr>
              <a:t>Ве</a:t>
            </a:r>
            <a:r>
              <a:rPr sz="600" spc="-9" dirty="0">
                <a:latin typeface="Verdana"/>
                <a:cs typeface="Verdana"/>
              </a:rPr>
              <a:t>рх</a:t>
            </a:r>
            <a:r>
              <a:rPr sz="600" spc="-4" dirty="0">
                <a:latin typeface="Verdana"/>
                <a:cs typeface="Verdana"/>
              </a:rPr>
              <a:t>н</a:t>
            </a:r>
            <a:r>
              <a:rPr sz="600" spc="-9" dirty="0">
                <a:latin typeface="Verdana"/>
                <a:cs typeface="Verdana"/>
              </a:rPr>
              <a:t>и</a:t>
            </a:r>
            <a:r>
              <a:rPr sz="600" spc="-4" dirty="0">
                <a:latin typeface="Verdana"/>
                <a:cs typeface="Verdana"/>
              </a:rPr>
              <a:t>й  Ландех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140" name="object 24"/>
          <p:cNvSpPr txBox="1"/>
          <p:nvPr/>
        </p:nvSpPr>
        <p:spPr>
          <a:xfrm>
            <a:off x="3327389" y="1761433"/>
            <a:ext cx="292673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spc="-4" dirty="0">
                <a:latin typeface="Verdana"/>
                <a:cs typeface="Verdana"/>
              </a:rPr>
              <a:t>В</a:t>
            </a:r>
            <a:r>
              <a:rPr sz="600" spc="-9" dirty="0">
                <a:latin typeface="Verdana"/>
                <a:cs typeface="Verdana"/>
              </a:rPr>
              <a:t>ичу</a:t>
            </a:r>
            <a:r>
              <a:rPr sz="600" spc="-13" dirty="0">
                <a:latin typeface="Verdana"/>
                <a:cs typeface="Verdana"/>
              </a:rPr>
              <a:t>г</a:t>
            </a:r>
            <a:r>
              <a:rPr sz="600" spc="-4" dirty="0">
                <a:latin typeface="Verdana"/>
                <a:cs typeface="Verdana"/>
              </a:rPr>
              <a:t>а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141" name="object 25"/>
          <p:cNvSpPr txBox="1"/>
          <p:nvPr/>
        </p:nvSpPr>
        <p:spPr>
          <a:xfrm>
            <a:off x="3748303" y="1548600"/>
            <a:ext cx="380095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spc="-9" dirty="0">
                <a:latin typeface="Verdana"/>
                <a:cs typeface="Verdana"/>
              </a:rPr>
              <a:t>Ки</a:t>
            </a:r>
            <a:r>
              <a:rPr sz="600" spc="-4" dirty="0">
                <a:latin typeface="Verdana"/>
                <a:cs typeface="Verdana"/>
              </a:rPr>
              <a:t>неш</a:t>
            </a:r>
            <a:r>
              <a:rPr sz="600" spc="-9" dirty="0">
                <a:latin typeface="Verdana"/>
                <a:cs typeface="Verdana"/>
              </a:rPr>
              <a:t>м</a:t>
            </a:r>
            <a:r>
              <a:rPr sz="600" spc="-4" dirty="0">
                <a:latin typeface="Verdana"/>
                <a:cs typeface="Verdana"/>
              </a:rPr>
              <a:t>а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142" name="object 26"/>
          <p:cNvSpPr txBox="1"/>
          <p:nvPr/>
        </p:nvSpPr>
        <p:spPr>
          <a:xfrm>
            <a:off x="4200519" y="2800699"/>
            <a:ext cx="341543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dirty="0">
                <a:latin typeface="Verdana"/>
                <a:cs typeface="Verdana"/>
              </a:rPr>
              <a:t>П</a:t>
            </a:r>
            <a:r>
              <a:rPr sz="600" spc="-4" dirty="0">
                <a:latin typeface="Verdana"/>
                <a:cs typeface="Verdana"/>
              </a:rPr>
              <a:t>естя</a:t>
            </a:r>
            <a:r>
              <a:rPr sz="600" spc="-9" dirty="0">
                <a:latin typeface="Verdana"/>
                <a:cs typeface="Verdana"/>
              </a:rPr>
              <a:t>к</a:t>
            </a:r>
            <a:r>
              <a:rPr sz="600" spc="-4" dirty="0">
                <a:latin typeface="Verdana"/>
                <a:cs typeface="Verdana"/>
              </a:rPr>
              <a:t>и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143" name="object 27"/>
          <p:cNvSpPr txBox="1"/>
          <p:nvPr/>
        </p:nvSpPr>
        <p:spPr>
          <a:xfrm>
            <a:off x="4212260" y="1733818"/>
            <a:ext cx="375207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spc="-9" dirty="0">
                <a:latin typeface="Verdana"/>
                <a:cs typeface="Verdana"/>
              </a:rPr>
              <a:t>Юрь</a:t>
            </a:r>
            <a:r>
              <a:rPr sz="600" spc="4" dirty="0">
                <a:latin typeface="Verdana"/>
                <a:cs typeface="Verdana"/>
              </a:rPr>
              <a:t>е</a:t>
            </a:r>
            <a:r>
              <a:rPr sz="600" spc="-4" dirty="0">
                <a:latin typeface="Verdana"/>
                <a:cs typeface="Verdana"/>
              </a:rPr>
              <a:t>вец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144" name="object 28"/>
          <p:cNvSpPr txBox="1"/>
          <p:nvPr/>
        </p:nvSpPr>
        <p:spPr>
          <a:xfrm>
            <a:off x="4467651" y="2299033"/>
            <a:ext cx="275297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dirty="0">
                <a:latin typeface="Verdana"/>
                <a:cs typeface="Verdana"/>
              </a:rPr>
              <a:t>П</a:t>
            </a:r>
            <a:r>
              <a:rPr sz="600" spc="-9" dirty="0">
                <a:latin typeface="Verdana"/>
                <a:cs typeface="Verdana"/>
              </a:rPr>
              <a:t>уч</a:t>
            </a:r>
            <a:r>
              <a:rPr sz="600" spc="-4" dirty="0">
                <a:latin typeface="Verdana"/>
                <a:cs typeface="Verdana"/>
              </a:rPr>
              <a:t>еж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145" name="object 29"/>
          <p:cNvSpPr/>
          <p:nvPr/>
        </p:nvSpPr>
        <p:spPr>
          <a:xfrm>
            <a:off x="3128464" y="2021760"/>
            <a:ext cx="289306" cy="2681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37" name="Прямая соединительная линия 136"/>
          <p:cNvCxnSpPr>
            <a:endCxn id="145" idx="2"/>
          </p:cNvCxnSpPr>
          <p:nvPr/>
        </p:nvCxnSpPr>
        <p:spPr>
          <a:xfrm flipH="1" flipV="1">
            <a:off x="3273117" y="2289861"/>
            <a:ext cx="2306995" cy="3803435"/>
          </a:xfrm>
          <a:prstGeom prst="line">
            <a:avLst/>
          </a:prstGeom>
          <a:ln w="28575">
            <a:solidFill>
              <a:srgbClr val="00C86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>
            <a:endCxn id="145" idx="0"/>
          </p:cNvCxnSpPr>
          <p:nvPr/>
        </p:nvCxnSpPr>
        <p:spPr>
          <a:xfrm flipH="1" flipV="1">
            <a:off x="3273117" y="2021760"/>
            <a:ext cx="2306995" cy="255113"/>
          </a:xfrm>
          <a:prstGeom prst="line">
            <a:avLst/>
          </a:prstGeom>
          <a:ln w="28575">
            <a:solidFill>
              <a:srgbClr val="00C86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object 33"/>
          <p:cNvSpPr/>
          <p:nvPr/>
        </p:nvSpPr>
        <p:spPr>
          <a:xfrm>
            <a:off x="5580112" y="2276872"/>
            <a:ext cx="3355391" cy="22143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34"/>
          <p:cNvSpPr/>
          <p:nvPr/>
        </p:nvSpPr>
        <p:spPr>
          <a:xfrm>
            <a:off x="5580112" y="2276872"/>
            <a:ext cx="864096" cy="5760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35"/>
          <p:cNvSpPr txBox="1"/>
          <p:nvPr/>
        </p:nvSpPr>
        <p:spPr>
          <a:xfrm>
            <a:off x="6444208" y="2276872"/>
            <a:ext cx="2520280" cy="205246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2"/>
            </a:solidFill>
          </a:ln>
        </p:spPr>
        <p:txBody>
          <a:bodyPr vert="horz" wrap="square" lIns="0" tIns="35621" rIns="0" bIns="0" rtlCol="0">
            <a:spAutoFit/>
          </a:bodyPr>
          <a:lstStyle/>
          <a:p>
            <a:pPr marL="3175" algn="ctr">
              <a:spcBef>
                <a:spcPts val="280"/>
              </a:spcBef>
            </a:pPr>
            <a:r>
              <a:rPr sz="11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Корпус Т1-1 </a:t>
            </a:r>
            <a:r>
              <a:rPr sz="1100"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в ИП</a:t>
            </a:r>
            <a:r>
              <a:rPr sz="1100" b="1" spc="-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 </a:t>
            </a:r>
            <a:r>
              <a:rPr sz="11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Родники</a:t>
            </a:r>
            <a:endParaRPr sz="1100" b="1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156" name="object 36"/>
          <p:cNvSpPr/>
          <p:nvPr/>
        </p:nvSpPr>
        <p:spPr>
          <a:xfrm>
            <a:off x="7393178" y="3151424"/>
            <a:ext cx="415071" cy="4318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30"/>
          <p:cNvSpPr/>
          <p:nvPr/>
        </p:nvSpPr>
        <p:spPr>
          <a:xfrm>
            <a:off x="5580112" y="4509120"/>
            <a:ext cx="1728192" cy="15841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44"/>
          <p:cNvSpPr/>
          <p:nvPr/>
        </p:nvSpPr>
        <p:spPr>
          <a:xfrm>
            <a:off x="7308304" y="4494871"/>
            <a:ext cx="1662223" cy="15984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Прямоугольник 55"/>
          <p:cNvSpPr/>
          <p:nvPr/>
        </p:nvSpPr>
        <p:spPr>
          <a:xfrm>
            <a:off x="5580112" y="2276872"/>
            <a:ext cx="3384376" cy="381642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5" name="Прямая соединительная линия 104"/>
          <p:cNvCxnSpPr/>
          <p:nvPr/>
        </p:nvCxnSpPr>
        <p:spPr>
          <a:xfrm>
            <a:off x="5564857" y="4509120"/>
            <a:ext cx="338437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bject 34"/>
          <p:cNvSpPr/>
          <p:nvPr/>
        </p:nvSpPr>
        <p:spPr>
          <a:xfrm>
            <a:off x="5039703" y="3717032"/>
            <a:ext cx="1260489" cy="1387702"/>
          </a:xfrm>
          <a:custGeom>
            <a:avLst/>
            <a:gdLst/>
            <a:ahLst/>
            <a:cxnLst/>
            <a:rect l="l" t="t" r="r" b="b"/>
            <a:pathLst>
              <a:path w="1209040" h="1339850">
                <a:moveTo>
                  <a:pt x="1039367" y="1339596"/>
                </a:moveTo>
                <a:lnTo>
                  <a:pt x="0" y="146304"/>
                </a:lnTo>
                <a:lnTo>
                  <a:pt x="169164" y="0"/>
                </a:lnTo>
                <a:lnTo>
                  <a:pt x="1208532" y="1191767"/>
                </a:lnTo>
                <a:lnTo>
                  <a:pt x="1039367" y="13395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object 36"/>
          <p:cNvSpPr/>
          <p:nvPr/>
        </p:nvSpPr>
        <p:spPr>
          <a:xfrm>
            <a:off x="5158681" y="3843344"/>
            <a:ext cx="1004285" cy="1145676"/>
          </a:xfrm>
          <a:custGeom>
            <a:avLst/>
            <a:gdLst/>
            <a:ahLst/>
            <a:cxnLst/>
            <a:rect l="l" t="t" r="r" b="b"/>
            <a:pathLst>
              <a:path w="963295" h="1106170">
                <a:moveTo>
                  <a:pt x="18287" y="95250"/>
                </a:moveTo>
                <a:lnTo>
                  <a:pt x="0" y="73660"/>
                </a:lnTo>
                <a:lnTo>
                  <a:pt x="85344" y="0"/>
                </a:lnTo>
                <a:lnTo>
                  <a:pt x="103632" y="20320"/>
                </a:lnTo>
                <a:lnTo>
                  <a:pt x="51816" y="64770"/>
                </a:lnTo>
                <a:lnTo>
                  <a:pt x="141393" y="64770"/>
                </a:lnTo>
                <a:lnTo>
                  <a:pt x="152400" y="77470"/>
                </a:lnTo>
                <a:lnTo>
                  <a:pt x="149507" y="80010"/>
                </a:lnTo>
                <a:lnTo>
                  <a:pt x="105156" y="80010"/>
                </a:lnTo>
                <a:lnTo>
                  <a:pt x="18287" y="95250"/>
                </a:lnTo>
                <a:close/>
              </a:path>
              <a:path w="963295" h="1106170">
                <a:moveTo>
                  <a:pt x="141393" y="64770"/>
                </a:moveTo>
                <a:lnTo>
                  <a:pt x="51816" y="64770"/>
                </a:lnTo>
                <a:lnTo>
                  <a:pt x="132587" y="54610"/>
                </a:lnTo>
                <a:lnTo>
                  <a:pt x="141393" y="64770"/>
                </a:lnTo>
                <a:close/>
              </a:path>
              <a:path w="963295" h="1106170">
                <a:moveTo>
                  <a:pt x="67056" y="152400"/>
                </a:moveTo>
                <a:lnTo>
                  <a:pt x="48767" y="130810"/>
                </a:lnTo>
                <a:lnTo>
                  <a:pt x="105156" y="80010"/>
                </a:lnTo>
                <a:lnTo>
                  <a:pt x="149507" y="80010"/>
                </a:lnTo>
                <a:lnTo>
                  <a:pt x="67056" y="152400"/>
                </a:lnTo>
                <a:close/>
              </a:path>
              <a:path w="963295" h="1106170">
                <a:moveTo>
                  <a:pt x="154359" y="156210"/>
                </a:moveTo>
                <a:lnTo>
                  <a:pt x="108203" y="156210"/>
                </a:lnTo>
                <a:lnTo>
                  <a:pt x="111251" y="154940"/>
                </a:lnTo>
                <a:lnTo>
                  <a:pt x="115824" y="153670"/>
                </a:lnTo>
                <a:lnTo>
                  <a:pt x="120396" y="149860"/>
                </a:lnTo>
                <a:lnTo>
                  <a:pt x="126492" y="146050"/>
                </a:lnTo>
                <a:lnTo>
                  <a:pt x="134112" y="140970"/>
                </a:lnTo>
                <a:lnTo>
                  <a:pt x="140208" y="134620"/>
                </a:lnTo>
                <a:lnTo>
                  <a:pt x="143256" y="133350"/>
                </a:lnTo>
                <a:lnTo>
                  <a:pt x="147828" y="130810"/>
                </a:lnTo>
                <a:lnTo>
                  <a:pt x="155448" y="123190"/>
                </a:lnTo>
                <a:lnTo>
                  <a:pt x="182048" y="153670"/>
                </a:lnTo>
                <a:lnTo>
                  <a:pt x="156972" y="153670"/>
                </a:lnTo>
                <a:lnTo>
                  <a:pt x="154359" y="156210"/>
                </a:lnTo>
                <a:close/>
              </a:path>
              <a:path w="963295" h="1106170">
                <a:moveTo>
                  <a:pt x="120396" y="180340"/>
                </a:moveTo>
                <a:lnTo>
                  <a:pt x="94487" y="180340"/>
                </a:lnTo>
                <a:lnTo>
                  <a:pt x="86867" y="173990"/>
                </a:lnTo>
                <a:lnTo>
                  <a:pt x="85344" y="171450"/>
                </a:lnTo>
                <a:lnTo>
                  <a:pt x="80772" y="167640"/>
                </a:lnTo>
                <a:lnTo>
                  <a:pt x="79248" y="163830"/>
                </a:lnTo>
                <a:lnTo>
                  <a:pt x="77724" y="163830"/>
                </a:lnTo>
                <a:lnTo>
                  <a:pt x="77724" y="162560"/>
                </a:lnTo>
                <a:lnTo>
                  <a:pt x="94487" y="148590"/>
                </a:lnTo>
                <a:lnTo>
                  <a:pt x="94487" y="149860"/>
                </a:lnTo>
                <a:lnTo>
                  <a:pt x="96012" y="149860"/>
                </a:lnTo>
                <a:lnTo>
                  <a:pt x="96012" y="152400"/>
                </a:lnTo>
                <a:lnTo>
                  <a:pt x="97535" y="152400"/>
                </a:lnTo>
                <a:lnTo>
                  <a:pt x="97535" y="153670"/>
                </a:lnTo>
                <a:lnTo>
                  <a:pt x="99060" y="154940"/>
                </a:lnTo>
                <a:lnTo>
                  <a:pt x="100583" y="154940"/>
                </a:lnTo>
                <a:lnTo>
                  <a:pt x="102108" y="156210"/>
                </a:lnTo>
                <a:lnTo>
                  <a:pt x="154359" y="156210"/>
                </a:lnTo>
                <a:lnTo>
                  <a:pt x="147828" y="162560"/>
                </a:lnTo>
                <a:lnTo>
                  <a:pt x="144780" y="163830"/>
                </a:lnTo>
                <a:lnTo>
                  <a:pt x="132587" y="172720"/>
                </a:lnTo>
                <a:lnTo>
                  <a:pt x="128016" y="176530"/>
                </a:lnTo>
                <a:lnTo>
                  <a:pt x="123444" y="177800"/>
                </a:lnTo>
                <a:lnTo>
                  <a:pt x="120396" y="180340"/>
                </a:lnTo>
                <a:close/>
              </a:path>
              <a:path w="963295" h="1106170">
                <a:moveTo>
                  <a:pt x="140208" y="236220"/>
                </a:moveTo>
                <a:lnTo>
                  <a:pt x="121919" y="214630"/>
                </a:lnTo>
                <a:lnTo>
                  <a:pt x="172212" y="171450"/>
                </a:lnTo>
                <a:lnTo>
                  <a:pt x="156972" y="153670"/>
                </a:lnTo>
                <a:lnTo>
                  <a:pt x="182048" y="153670"/>
                </a:lnTo>
                <a:lnTo>
                  <a:pt x="204216" y="179070"/>
                </a:lnTo>
                <a:lnTo>
                  <a:pt x="140208" y="236220"/>
                </a:lnTo>
                <a:close/>
              </a:path>
              <a:path w="963295" h="1106170">
                <a:moveTo>
                  <a:pt x="112776" y="182880"/>
                </a:moveTo>
                <a:lnTo>
                  <a:pt x="100583" y="182880"/>
                </a:lnTo>
                <a:lnTo>
                  <a:pt x="97535" y="180340"/>
                </a:lnTo>
                <a:lnTo>
                  <a:pt x="117348" y="180340"/>
                </a:lnTo>
                <a:lnTo>
                  <a:pt x="112776" y="182880"/>
                </a:lnTo>
                <a:close/>
              </a:path>
              <a:path w="963295" h="1106170">
                <a:moveTo>
                  <a:pt x="227076" y="238760"/>
                </a:moveTo>
                <a:lnTo>
                  <a:pt x="184403" y="238760"/>
                </a:lnTo>
                <a:lnTo>
                  <a:pt x="193548" y="232410"/>
                </a:lnTo>
                <a:lnTo>
                  <a:pt x="199644" y="229870"/>
                </a:lnTo>
                <a:lnTo>
                  <a:pt x="207264" y="223520"/>
                </a:lnTo>
                <a:lnTo>
                  <a:pt x="208787" y="220980"/>
                </a:lnTo>
                <a:lnTo>
                  <a:pt x="211835" y="218440"/>
                </a:lnTo>
                <a:lnTo>
                  <a:pt x="216408" y="215900"/>
                </a:lnTo>
                <a:lnTo>
                  <a:pt x="219456" y="212090"/>
                </a:lnTo>
                <a:lnTo>
                  <a:pt x="224028" y="209550"/>
                </a:lnTo>
                <a:lnTo>
                  <a:pt x="228600" y="205740"/>
                </a:lnTo>
                <a:lnTo>
                  <a:pt x="256309" y="237490"/>
                </a:lnTo>
                <a:lnTo>
                  <a:pt x="230124" y="237490"/>
                </a:lnTo>
                <a:lnTo>
                  <a:pt x="227076" y="238760"/>
                </a:lnTo>
                <a:close/>
              </a:path>
              <a:path w="963295" h="1106170">
                <a:moveTo>
                  <a:pt x="185928" y="264160"/>
                </a:moveTo>
                <a:lnTo>
                  <a:pt x="169164" y="264160"/>
                </a:lnTo>
                <a:lnTo>
                  <a:pt x="167640" y="262890"/>
                </a:lnTo>
                <a:lnTo>
                  <a:pt x="164592" y="261620"/>
                </a:lnTo>
                <a:lnTo>
                  <a:pt x="156972" y="255270"/>
                </a:lnTo>
                <a:lnTo>
                  <a:pt x="155448" y="252730"/>
                </a:lnTo>
                <a:lnTo>
                  <a:pt x="149351" y="246380"/>
                </a:lnTo>
                <a:lnTo>
                  <a:pt x="166116" y="231140"/>
                </a:lnTo>
                <a:lnTo>
                  <a:pt x="166116" y="232410"/>
                </a:lnTo>
                <a:lnTo>
                  <a:pt x="167640" y="232410"/>
                </a:lnTo>
                <a:lnTo>
                  <a:pt x="167640" y="233680"/>
                </a:lnTo>
                <a:lnTo>
                  <a:pt x="169164" y="233680"/>
                </a:lnTo>
                <a:lnTo>
                  <a:pt x="169164" y="236220"/>
                </a:lnTo>
                <a:lnTo>
                  <a:pt x="170687" y="236220"/>
                </a:lnTo>
                <a:lnTo>
                  <a:pt x="170687" y="237490"/>
                </a:lnTo>
                <a:lnTo>
                  <a:pt x="172212" y="237490"/>
                </a:lnTo>
                <a:lnTo>
                  <a:pt x="173735" y="238760"/>
                </a:lnTo>
                <a:lnTo>
                  <a:pt x="227076" y="238760"/>
                </a:lnTo>
                <a:lnTo>
                  <a:pt x="224028" y="240030"/>
                </a:lnTo>
                <a:lnTo>
                  <a:pt x="219456" y="245110"/>
                </a:lnTo>
                <a:lnTo>
                  <a:pt x="216408" y="246380"/>
                </a:lnTo>
                <a:lnTo>
                  <a:pt x="210312" y="252730"/>
                </a:lnTo>
                <a:lnTo>
                  <a:pt x="196596" y="261620"/>
                </a:lnTo>
                <a:lnTo>
                  <a:pt x="192024" y="262890"/>
                </a:lnTo>
                <a:lnTo>
                  <a:pt x="188976" y="262890"/>
                </a:lnTo>
                <a:lnTo>
                  <a:pt x="185928" y="264160"/>
                </a:lnTo>
                <a:close/>
              </a:path>
              <a:path w="963295" h="1106170">
                <a:moveTo>
                  <a:pt x="211835" y="317500"/>
                </a:moveTo>
                <a:lnTo>
                  <a:pt x="195072" y="297180"/>
                </a:lnTo>
                <a:lnTo>
                  <a:pt x="243840" y="254000"/>
                </a:lnTo>
                <a:lnTo>
                  <a:pt x="230124" y="237490"/>
                </a:lnTo>
                <a:lnTo>
                  <a:pt x="256309" y="237490"/>
                </a:lnTo>
                <a:lnTo>
                  <a:pt x="277367" y="261620"/>
                </a:lnTo>
                <a:lnTo>
                  <a:pt x="211835" y="317500"/>
                </a:lnTo>
                <a:close/>
              </a:path>
              <a:path w="963295" h="1106170">
                <a:moveTo>
                  <a:pt x="246887" y="358140"/>
                </a:moveTo>
                <a:lnTo>
                  <a:pt x="228600" y="336550"/>
                </a:lnTo>
                <a:lnTo>
                  <a:pt x="294132" y="281940"/>
                </a:lnTo>
                <a:lnTo>
                  <a:pt x="310896" y="300990"/>
                </a:lnTo>
                <a:lnTo>
                  <a:pt x="289560" y="321310"/>
                </a:lnTo>
                <a:lnTo>
                  <a:pt x="298288" y="332740"/>
                </a:lnTo>
                <a:lnTo>
                  <a:pt x="274319" y="332740"/>
                </a:lnTo>
                <a:lnTo>
                  <a:pt x="246887" y="358140"/>
                </a:lnTo>
                <a:close/>
              </a:path>
              <a:path w="963295" h="1106170">
                <a:moveTo>
                  <a:pt x="341185" y="335280"/>
                </a:moveTo>
                <a:lnTo>
                  <a:pt x="300228" y="335280"/>
                </a:lnTo>
                <a:lnTo>
                  <a:pt x="307086" y="331470"/>
                </a:lnTo>
                <a:lnTo>
                  <a:pt x="313944" y="328930"/>
                </a:lnTo>
                <a:lnTo>
                  <a:pt x="320802" y="328930"/>
                </a:lnTo>
                <a:lnTo>
                  <a:pt x="334494" y="331470"/>
                </a:lnTo>
                <a:lnTo>
                  <a:pt x="341185" y="335280"/>
                </a:lnTo>
                <a:close/>
              </a:path>
              <a:path w="963295" h="1106170">
                <a:moveTo>
                  <a:pt x="325231" y="422910"/>
                </a:moveTo>
                <a:lnTo>
                  <a:pt x="316992" y="422910"/>
                </a:lnTo>
                <a:lnTo>
                  <a:pt x="308991" y="421640"/>
                </a:lnTo>
                <a:lnTo>
                  <a:pt x="276034" y="389890"/>
                </a:lnTo>
                <a:lnTo>
                  <a:pt x="272796" y="375920"/>
                </a:lnTo>
                <a:lnTo>
                  <a:pt x="273629" y="368300"/>
                </a:lnTo>
                <a:lnTo>
                  <a:pt x="276034" y="359410"/>
                </a:lnTo>
                <a:lnTo>
                  <a:pt x="279868" y="353060"/>
                </a:lnTo>
                <a:lnTo>
                  <a:pt x="284987" y="345440"/>
                </a:lnTo>
                <a:lnTo>
                  <a:pt x="274319" y="332740"/>
                </a:lnTo>
                <a:lnTo>
                  <a:pt x="298288" y="332740"/>
                </a:lnTo>
                <a:lnTo>
                  <a:pt x="300228" y="335280"/>
                </a:lnTo>
                <a:lnTo>
                  <a:pt x="341185" y="335280"/>
                </a:lnTo>
                <a:lnTo>
                  <a:pt x="347591" y="339090"/>
                </a:lnTo>
                <a:lnTo>
                  <a:pt x="353567" y="345440"/>
                </a:lnTo>
                <a:lnTo>
                  <a:pt x="358711" y="353060"/>
                </a:lnTo>
                <a:lnTo>
                  <a:pt x="321564" y="353060"/>
                </a:lnTo>
                <a:lnTo>
                  <a:pt x="315467" y="355600"/>
                </a:lnTo>
                <a:lnTo>
                  <a:pt x="307848" y="361950"/>
                </a:lnTo>
                <a:lnTo>
                  <a:pt x="303276" y="364490"/>
                </a:lnTo>
                <a:lnTo>
                  <a:pt x="301751" y="368300"/>
                </a:lnTo>
                <a:lnTo>
                  <a:pt x="298703" y="370840"/>
                </a:lnTo>
                <a:lnTo>
                  <a:pt x="295656" y="377190"/>
                </a:lnTo>
                <a:lnTo>
                  <a:pt x="295656" y="386080"/>
                </a:lnTo>
                <a:lnTo>
                  <a:pt x="298703" y="391160"/>
                </a:lnTo>
                <a:lnTo>
                  <a:pt x="300228" y="392430"/>
                </a:lnTo>
                <a:lnTo>
                  <a:pt x="301751" y="396240"/>
                </a:lnTo>
                <a:lnTo>
                  <a:pt x="303276" y="396240"/>
                </a:lnTo>
                <a:lnTo>
                  <a:pt x="304800" y="397510"/>
                </a:lnTo>
                <a:lnTo>
                  <a:pt x="307848" y="398780"/>
                </a:lnTo>
                <a:lnTo>
                  <a:pt x="360695" y="398780"/>
                </a:lnTo>
                <a:lnTo>
                  <a:pt x="357425" y="403860"/>
                </a:lnTo>
                <a:lnTo>
                  <a:pt x="350519" y="411480"/>
                </a:lnTo>
                <a:lnTo>
                  <a:pt x="342280" y="416560"/>
                </a:lnTo>
                <a:lnTo>
                  <a:pt x="333756" y="420370"/>
                </a:lnTo>
                <a:lnTo>
                  <a:pt x="325231" y="422910"/>
                </a:lnTo>
                <a:close/>
              </a:path>
              <a:path w="963295" h="1106170">
                <a:moveTo>
                  <a:pt x="360695" y="398780"/>
                </a:moveTo>
                <a:lnTo>
                  <a:pt x="318516" y="398780"/>
                </a:lnTo>
                <a:lnTo>
                  <a:pt x="320040" y="397510"/>
                </a:lnTo>
                <a:lnTo>
                  <a:pt x="323087" y="396240"/>
                </a:lnTo>
                <a:lnTo>
                  <a:pt x="338328" y="383540"/>
                </a:lnTo>
                <a:lnTo>
                  <a:pt x="342900" y="374650"/>
                </a:lnTo>
                <a:lnTo>
                  <a:pt x="342900" y="370840"/>
                </a:lnTo>
                <a:lnTo>
                  <a:pt x="344424" y="369570"/>
                </a:lnTo>
                <a:lnTo>
                  <a:pt x="344424" y="367030"/>
                </a:lnTo>
                <a:lnTo>
                  <a:pt x="342900" y="364490"/>
                </a:lnTo>
                <a:lnTo>
                  <a:pt x="342900" y="361950"/>
                </a:lnTo>
                <a:lnTo>
                  <a:pt x="339851" y="359410"/>
                </a:lnTo>
                <a:lnTo>
                  <a:pt x="338328" y="355600"/>
                </a:lnTo>
                <a:lnTo>
                  <a:pt x="335280" y="354330"/>
                </a:lnTo>
                <a:lnTo>
                  <a:pt x="333756" y="354330"/>
                </a:lnTo>
                <a:lnTo>
                  <a:pt x="332232" y="353060"/>
                </a:lnTo>
                <a:lnTo>
                  <a:pt x="358711" y="353060"/>
                </a:lnTo>
                <a:lnTo>
                  <a:pt x="359568" y="354330"/>
                </a:lnTo>
                <a:lnTo>
                  <a:pt x="363855" y="363220"/>
                </a:lnTo>
                <a:lnTo>
                  <a:pt x="366426" y="370840"/>
                </a:lnTo>
                <a:lnTo>
                  <a:pt x="367283" y="381000"/>
                </a:lnTo>
                <a:lnTo>
                  <a:pt x="365521" y="388620"/>
                </a:lnTo>
                <a:lnTo>
                  <a:pt x="362331" y="396240"/>
                </a:lnTo>
                <a:lnTo>
                  <a:pt x="360695" y="398780"/>
                </a:lnTo>
                <a:close/>
              </a:path>
              <a:path w="963295" h="1106170">
                <a:moveTo>
                  <a:pt x="382524" y="505460"/>
                </a:moveTo>
                <a:lnTo>
                  <a:pt x="377951" y="504190"/>
                </a:lnTo>
                <a:lnTo>
                  <a:pt x="368808" y="497840"/>
                </a:lnTo>
                <a:lnTo>
                  <a:pt x="365760" y="496570"/>
                </a:lnTo>
                <a:lnTo>
                  <a:pt x="361187" y="491490"/>
                </a:lnTo>
                <a:lnTo>
                  <a:pt x="358140" y="487680"/>
                </a:lnTo>
                <a:lnTo>
                  <a:pt x="353567" y="482600"/>
                </a:lnTo>
                <a:lnTo>
                  <a:pt x="348996" y="476250"/>
                </a:lnTo>
                <a:lnTo>
                  <a:pt x="345948" y="469900"/>
                </a:lnTo>
                <a:lnTo>
                  <a:pt x="342900" y="459740"/>
                </a:lnTo>
                <a:lnTo>
                  <a:pt x="341376" y="453390"/>
                </a:lnTo>
                <a:lnTo>
                  <a:pt x="341376" y="447040"/>
                </a:lnTo>
                <a:lnTo>
                  <a:pt x="342900" y="440690"/>
                </a:lnTo>
                <a:lnTo>
                  <a:pt x="345948" y="436880"/>
                </a:lnTo>
                <a:lnTo>
                  <a:pt x="352044" y="424180"/>
                </a:lnTo>
                <a:lnTo>
                  <a:pt x="370332" y="411480"/>
                </a:lnTo>
                <a:lnTo>
                  <a:pt x="382524" y="407670"/>
                </a:lnTo>
                <a:lnTo>
                  <a:pt x="388619" y="407670"/>
                </a:lnTo>
                <a:lnTo>
                  <a:pt x="394716" y="408940"/>
                </a:lnTo>
                <a:lnTo>
                  <a:pt x="400812" y="408940"/>
                </a:lnTo>
                <a:lnTo>
                  <a:pt x="405383" y="412750"/>
                </a:lnTo>
                <a:lnTo>
                  <a:pt x="411480" y="415290"/>
                </a:lnTo>
                <a:lnTo>
                  <a:pt x="416051" y="419100"/>
                </a:lnTo>
                <a:lnTo>
                  <a:pt x="425196" y="427990"/>
                </a:lnTo>
                <a:lnTo>
                  <a:pt x="429768" y="434340"/>
                </a:lnTo>
                <a:lnTo>
                  <a:pt x="388619" y="434340"/>
                </a:lnTo>
                <a:lnTo>
                  <a:pt x="382524" y="436880"/>
                </a:lnTo>
                <a:lnTo>
                  <a:pt x="376428" y="440690"/>
                </a:lnTo>
                <a:lnTo>
                  <a:pt x="370332" y="447040"/>
                </a:lnTo>
                <a:lnTo>
                  <a:pt x="367283" y="452120"/>
                </a:lnTo>
                <a:lnTo>
                  <a:pt x="367283" y="458470"/>
                </a:lnTo>
                <a:lnTo>
                  <a:pt x="365760" y="464820"/>
                </a:lnTo>
                <a:lnTo>
                  <a:pt x="368808" y="469900"/>
                </a:lnTo>
                <a:lnTo>
                  <a:pt x="373380" y="474980"/>
                </a:lnTo>
                <a:lnTo>
                  <a:pt x="374903" y="477520"/>
                </a:lnTo>
                <a:lnTo>
                  <a:pt x="379476" y="482600"/>
                </a:lnTo>
                <a:lnTo>
                  <a:pt x="382524" y="483870"/>
                </a:lnTo>
                <a:lnTo>
                  <a:pt x="384048" y="483870"/>
                </a:lnTo>
                <a:lnTo>
                  <a:pt x="387096" y="485140"/>
                </a:lnTo>
                <a:lnTo>
                  <a:pt x="390144" y="485140"/>
                </a:lnTo>
                <a:lnTo>
                  <a:pt x="391667" y="487680"/>
                </a:lnTo>
                <a:lnTo>
                  <a:pt x="396240" y="487680"/>
                </a:lnTo>
                <a:lnTo>
                  <a:pt x="399287" y="490220"/>
                </a:lnTo>
                <a:lnTo>
                  <a:pt x="382524" y="505460"/>
                </a:lnTo>
                <a:close/>
              </a:path>
              <a:path w="963295" h="1106170">
                <a:moveTo>
                  <a:pt x="422148" y="469900"/>
                </a:moveTo>
                <a:lnTo>
                  <a:pt x="419100" y="467360"/>
                </a:lnTo>
                <a:lnTo>
                  <a:pt x="419100" y="458470"/>
                </a:lnTo>
                <a:lnTo>
                  <a:pt x="417576" y="457200"/>
                </a:lnTo>
                <a:lnTo>
                  <a:pt x="417576" y="452120"/>
                </a:lnTo>
                <a:lnTo>
                  <a:pt x="414528" y="447040"/>
                </a:lnTo>
                <a:lnTo>
                  <a:pt x="411480" y="440690"/>
                </a:lnTo>
                <a:lnTo>
                  <a:pt x="406908" y="436880"/>
                </a:lnTo>
                <a:lnTo>
                  <a:pt x="400812" y="434340"/>
                </a:lnTo>
                <a:lnTo>
                  <a:pt x="429768" y="434340"/>
                </a:lnTo>
                <a:lnTo>
                  <a:pt x="434340" y="440690"/>
                </a:lnTo>
                <a:lnTo>
                  <a:pt x="435864" y="445770"/>
                </a:lnTo>
                <a:lnTo>
                  <a:pt x="438912" y="450850"/>
                </a:lnTo>
                <a:lnTo>
                  <a:pt x="438912" y="454660"/>
                </a:lnTo>
                <a:lnTo>
                  <a:pt x="422148" y="469900"/>
                </a:lnTo>
                <a:close/>
              </a:path>
              <a:path w="963295" h="1106170">
                <a:moveTo>
                  <a:pt x="419100" y="553720"/>
                </a:moveTo>
                <a:lnTo>
                  <a:pt x="400812" y="534670"/>
                </a:lnTo>
                <a:lnTo>
                  <a:pt x="451103" y="490220"/>
                </a:lnTo>
                <a:lnTo>
                  <a:pt x="434340" y="469900"/>
                </a:lnTo>
                <a:lnTo>
                  <a:pt x="448056" y="458470"/>
                </a:lnTo>
                <a:lnTo>
                  <a:pt x="494728" y="511810"/>
                </a:lnTo>
                <a:lnTo>
                  <a:pt x="469392" y="511810"/>
                </a:lnTo>
                <a:lnTo>
                  <a:pt x="419100" y="553720"/>
                </a:lnTo>
                <a:close/>
              </a:path>
              <a:path w="963295" h="1106170">
                <a:moveTo>
                  <a:pt x="487680" y="530860"/>
                </a:moveTo>
                <a:lnTo>
                  <a:pt x="469392" y="511810"/>
                </a:lnTo>
                <a:lnTo>
                  <a:pt x="494728" y="511810"/>
                </a:lnTo>
                <a:lnTo>
                  <a:pt x="501396" y="519430"/>
                </a:lnTo>
                <a:lnTo>
                  <a:pt x="487680" y="530860"/>
                </a:lnTo>
                <a:close/>
              </a:path>
              <a:path w="963295" h="1106170">
                <a:moveTo>
                  <a:pt x="440435" y="627380"/>
                </a:moveTo>
                <a:lnTo>
                  <a:pt x="423672" y="605790"/>
                </a:lnTo>
                <a:lnTo>
                  <a:pt x="510540" y="529590"/>
                </a:lnTo>
                <a:lnTo>
                  <a:pt x="528828" y="551180"/>
                </a:lnTo>
                <a:lnTo>
                  <a:pt x="522732" y="557530"/>
                </a:lnTo>
                <a:lnTo>
                  <a:pt x="527303" y="557530"/>
                </a:lnTo>
                <a:lnTo>
                  <a:pt x="536448" y="560070"/>
                </a:lnTo>
                <a:lnTo>
                  <a:pt x="545592" y="566420"/>
                </a:lnTo>
                <a:lnTo>
                  <a:pt x="512064" y="566420"/>
                </a:lnTo>
                <a:lnTo>
                  <a:pt x="478535" y="593090"/>
                </a:lnTo>
                <a:lnTo>
                  <a:pt x="480060" y="595630"/>
                </a:lnTo>
                <a:lnTo>
                  <a:pt x="480060" y="596900"/>
                </a:lnTo>
                <a:lnTo>
                  <a:pt x="481583" y="599440"/>
                </a:lnTo>
                <a:lnTo>
                  <a:pt x="486156" y="604520"/>
                </a:lnTo>
                <a:lnTo>
                  <a:pt x="467867" y="604520"/>
                </a:lnTo>
                <a:lnTo>
                  <a:pt x="440435" y="627380"/>
                </a:lnTo>
                <a:close/>
              </a:path>
              <a:path w="963295" h="1106170">
                <a:moveTo>
                  <a:pt x="549459" y="612140"/>
                </a:moveTo>
                <a:lnTo>
                  <a:pt x="505967" y="612140"/>
                </a:lnTo>
                <a:lnTo>
                  <a:pt x="512064" y="609600"/>
                </a:lnTo>
                <a:lnTo>
                  <a:pt x="525780" y="598170"/>
                </a:lnTo>
                <a:lnTo>
                  <a:pt x="528828" y="593090"/>
                </a:lnTo>
                <a:lnTo>
                  <a:pt x="530351" y="589280"/>
                </a:lnTo>
                <a:lnTo>
                  <a:pt x="530351" y="584200"/>
                </a:lnTo>
                <a:lnTo>
                  <a:pt x="528828" y="579120"/>
                </a:lnTo>
                <a:lnTo>
                  <a:pt x="525780" y="574040"/>
                </a:lnTo>
                <a:lnTo>
                  <a:pt x="524256" y="572770"/>
                </a:lnTo>
                <a:lnTo>
                  <a:pt x="521208" y="571500"/>
                </a:lnTo>
                <a:lnTo>
                  <a:pt x="519683" y="568960"/>
                </a:lnTo>
                <a:lnTo>
                  <a:pt x="513587" y="566420"/>
                </a:lnTo>
                <a:lnTo>
                  <a:pt x="545592" y="566420"/>
                </a:lnTo>
                <a:lnTo>
                  <a:pt x="548640" y="571500"/>
                </a:lnTo>
                <a:lnTo>
                  <a:pt x="553259" y="576580"/>
                </a:lnTo>
                <a:lnTo>
                  <a:pt x="555879" y="582930"/>
                </a:lnTo>
                <a:lnTo>
                  <a:pt x="556784" y="590550"/>
                </a:lnTo>
                <a:lnTo>
                  <a:pt x="556260" y="596900"/>
                </a:lnTo>
                <a:lnTo>
                  <a:pt x="554259" y="603250"/>
                </a:lnTo>
                <a:lnTo>
                  <a:pt x="550545" y="610870"/>
                </a:lnTo>
                <a:lnTo>
                  <a:pt x="549459" y="612140"/>
                </a:lnTo>
                <a:close/>
              </a:path>
              <a:path w="963295" h="1106170">
                <a:moveTo>
                  <a:pt x="510540" y="637540"/>
                </a:moveTo>
                <a:lnTo>
                  <a:pt x="499872" y="637540"/>
                </a:lnTo>
                <a:lnTo>
                  <a:pt x="495300" y="636270"/>
                </a:lnTo>
                <a:lnTo>
                  <a:pt x="481583" y="628650"/>
                </a:lnTo>
                <a:lnTo>
                  <a:pt x="478535" y="624840"/>
                </a:lnTo>
                <a:lnTo>
                  <a:pt x="472440" y="618490"/>
                </a:lnTo>
                <a:lnTo>
                  <a:pt x="469392" y="612140"/>
                </a:lnTo>
                <a:lnTo>
                  <a:pt x="467867" y="607060"/>
                </a:lnTo>
                <a:lnTo>
                  <a:pt x="467867" y="604520"/>
                </a:lnTo>
                <a:lnTo>
                  <a:pt x="486156" y="604520"/>
                </a:lnTo>
                <a:lnTo>
                  <a:pt x="490728" y="609600"/>
                </a:lnTo>
                <a:lnTo>
                  <a:pt x="495300" y="612140"/>
                </a:lnTo>
                <a:lnTo>
                  <a:pt x="549459" y="612140"/>
                </a:lnTo>
                <a:lnTo>
                  <a:pt x="545116" y="617220"/>
                </a:lnTo>
                <a:lnTo>
                  <a:pt x="537972" y="624840"/>
                </a:lnTo>
                <a:lnTo>
                  <a:pt x="533400" y="628650"/>
                </a:lnTo>
                <a:lnTo>
                  <a:pt x="521208" y="635000"/>
                </a:lnTo>
                <a:lnTo>
                  <a:pt x="515112" y="636270"/>
                </a:lnTo>
                <a:lnTo>
                  <a:pt x="510540" y="637540"/>
                </a:lnTo>
                <a:close/>
              </a:path>
              <a:path w="963295" h="1106170">
                <a:moveTo>
                  <a:pt x="623824" y="669290"/>
                </a:moveTo>
                <a:lnTo>
                  <a:pt x="594360" y="669290"/>
                </a:lnTo>
                <a:lnTo>
                  <a:pt x="597408" y="666750"/>
                </a:lnTo>
                <a:lnTo>
                  <a:pt x="598932" y="662940"/>
                </a:lnTo>
                <a:lnTo>
                  <a:pt x="573024" y="631190"/>
                </a:lnTo>
                <a:lnTo>
                  <a:pt x="566928" y="628650"/>
                </a:lnTo>
                <a:lnTo>
                  <a:pt x="565403" y="627380"/>
                </a:lnTo>
                <a:lnTo>
                  <a:pt x="580644" y="613410"/>
                </a:lnTo>
                <a:lnTo>
                  <a:pt x="583692" y="614680"/>
                </a:lnTo>
                <a:lnTo>
                  <a:pt x="586740" y="618490"/>
                </a:lnTo>
                <a:lnTo>
                  <a:pt x="592835" y="622300"/>
                </a:lnTo>
                <a:lnTo>
                  <a:pt x="618363" y="652780"/>
                </a:lnTo>
                <a:lnTo>
                  <a:pt x="623316" y="666750"/>
                </a:lnTo>
                <a:lnTo>
                  <a:pt x="623824" y="669290"/>
                </a:lnTo>
                <a:close/>
              </a:path>
              <a:path w="963295" h="1106170">
                <a:moveTo>
                  <a:pt x="569976" y="726440"/>
                </a:moveTo>
                <a:lnTo>
                  <a:pt x="551687" y="706120"/>
                </a:lnTo>
                <a:lnTo>
                  <a:pt x="557783" y="701040"/>
                </a:lnTo>
                <a:lnTo>
                  <a:pt x="554735" y="701040"/>
                </a:lnTo>
                <a:lnTo>
                  <a:pt x="551687" y="698500"/>
                </a:lnTo>
                <a:lnTo>
                  <a:pt x="548640" y="698500"/>
                </a:lnTo>
                <a:lnTo>
                  <a:pt x="547116" y="697230"/>
                </a:lnTo>
                <a:lnTo>
                  <a:pt x="545592" y="697230"/>
                </a:lnTo>
                <a:lnTo>
                  <a:pt x="539496" y="694690"/>
                </a:lnTo>
                <a:lnTo>
                  <a:pt x="534924" y="690880"/>
                </a:lnTo>
                <a:lnTo>
                  <a:pt x="533400" y="688340"/>
                </a:lnTo>
                <a:lnTo>
                  <a:pt x="530351" y="685800"/>
                </a:lnTo>
                <a:lnTo>
                  <a:pt x="525780" y="679450"/>
                </a:lnTo>
                <a:lnTo>
                  <a:pt x="522732" y="673100"/>
                </a:lnTo>
                <a:lnTo>
                  <a:pt x="522732" y="657860"/>
                </a:lnTo>
                <a:lnTo>
                  <a:pt x="525780" y="651510"/>
                </a:lnTo>
                <a:lnTo>
                  <a:pt x="531876" y="647700"/>
                </a:lnTo>
                <a:lnTo>
                  <a:pt x="536448" y="642620"/>
                </a:lnTo>
                <a:lnTo>
                  <a:pt x="545592" y="640080"/>
                </a:lnTo>
                <a:lnTo>
                  <a:pt x="550164" y="640080"/>
                </a:lnTo>
                <a:lnTo>
                  <a:pt x="582167" y="659130"/>
                </a:lnTo>
                <a:lnTo>
                  <a:pt x="588264" y="664210"/>
                </a:lnTo>
                <a:lnTo>
                  <a:pt x="553212" y="664210"/>
                </a:lnTo>
                <a:lnTo>
                  <a:pt x="551687" y="666750"/>
                </a:lnTo>
                <a:lnTo>
                  <a:pt x="550164" y="666750"/>
                </a:lnTo>
                <a:lnTo>
                  <a:pt x="550164" y="668020"/>
                </a:lnTo>
                <a:lnTo>
                  <a:pt x="548640" y="669290"/>
                </a:lnTo>
                <a:lnTo>
                  <a:pt x="548640" y="678180"/>
                </a:lnTo>
                <a:lnTo>
                  <a:pt x="550164" y="679450"/>
                </a:lnTo>
                <a:lnTo>
                  <a:pt x="551687" y="681990"/>
                </a:lnTo>
                <a:lnTo>
                  <a:pt x="553212" y="683260"/>
                </a:lnTo>
                <a:lnTo>
                  <a:pt x="554735" y="687070"/>
                </a:lnTo>
                <a:lnTo>
                  <a:pt x="560832" y="689610"/>
                </a:lnTo>
                <a:lnTo>
                  <a:pt x="562356" y="690880"/>
                </a:lnTo>
                <a:lnTo>
                  <a:pt x="609803" y="690880"/>
                </a:lnTo>
                <a:lnTo>
                  <a:pt x="569976" y="726440"/>
                </a:lnTo>
                <a:close/>
              </a:path>
              <a:path w="963295" h="1106170">
                <a:moveTo>
                  <a:pt x="609803" y="690880"/>
                </a:moveTo>
                <a:lnTo>
                  <a:pt x="568451" y="690880"/>
                </a:lnTo>
                <a:lnTo>
                  <a:pt x="582167" y="680720"/>
                </a:lnTo>
                <a:lnTo>
                  <a:pt x="569976" y="668020"/>
                </a:lnTo>
                <a:lnTo>
                  <a:pt x="566928" y="666750"/>
                </a:lnTo>
                <a:lnTo>
                  <a:pt x="565403" y="665480"/>
                </a:lnTo>
                <a:lnTo>
                  <a:pt x="562356" y="664210"/>
                </a:lnTo>
                <a:lnTo>
                  <a:pt x="588264" y="664210"/>
                </a:lnTo>
                <a:lnTo>
                  <a:pt x="594360" y="669290"/>
                </a:lnTo>
                <a:lnTo>
                  <a:pt x="623824" y="669290"/>
                </a:lnTo>
                <a:lnTo>
                  <a:pt x="624840" y="674370"/>
                </a:lnTo>
                <a:lnTo>
                  <a:pt x="620267" y="681990"/>
                </a:lnTo>
                <a:lnTo>
                  <a:pt x="612648" y="688340"/>
                </a:lnTo>
                <a:lnTo>
                  <a:pt x="609803" y="690880"/>
                </a:lnTo>
                <a:close/>
              </a:path>
              <a:path w="963295" h="1106170">
                <a:moveTo>
                  <a:pt x="614172" y="778510"/>
                </a:moveTo>
                <a:lnTo>
                  <a:pt x="595883" y="756920"/>
                </a:lnTo>
                <a:lnTo>
                  <a:pt x="646176" y="712470"/>
                </a:lnTo>
                <a:lnTo>
                  <a:pt x="627887" y="693420"/>
                </a:lnTo>
                <a:lnTo>
                  <a:pt x="641603" y="680720"/>
                </a:lnTo>
                <a:lnTo>
                  <a:pt x="688276" y="734060"/>
                </a:lnTo>
                <a:lnTo>
                  <a:pt x="664464" y="734060"/>
                </a:lnTo>
                <a:lnTo>
                  <a:pt x="614172" y="778510"/>
                </a:lnTo>
                <a:close/>
              </a:path>
              <a:path w="963295" h="1106170">
                <a:moveTo>
                  <a:pt x="681228" y="754380"/>
                </a:moveTo>
                <a:lnTo>
                  <a:pt x="664464" y="734060"/>
                </a:lnTo>
                <a:lnTo>
                  <a:pt x="688276" y="734060"/>
                </a:lnTo>
                <a:lnTo>
                  <a:pt x="694944" y="741680"/>
                </a:lnTo>
                <a:lnTo>
                  <a:pt x="681228" y="754380"/>
                </a:lnTo>
                <a:close/>
              </a:path>
              <a:path w="963295" h="1106170">
                <a:moveTo>
                  <a:pt x="655319" y="825500"/>
                </a:moveTo>
                <a:lnTo>
                  <a:pt x="640080" y="808990"/>
                </a:lnTo>
                <a:lnTo>
                  <a:pt x="705612" y="751840"/>
                </a:lnTo>
                <a:lnTo>
                  <a:pt x="722376" y="773430"/>
                </a:lnTo>
                <a:lnTo>
                  <a:pt x="687324" y="803910"/>
                </a:lnTo>
                <a:lnTo>
                  <a:pt x="750474" y="803910"/>
                </a:lnTo>
                <a:lnTo>
                  <a:pt x="762000" y="817880"/>
                </a:lnTo>
                <a:lnTo>
                  <a:pt x="760545" y="819150"/>
                </a:lnTo>
                <a:lnTo>
                  <a:pt x="719328" y="819150"/>
                </a:lnTo>
                <a:lnTo>
                  <a:pt x="655319" y="825500"/>
                </a:lnTo>
                <a:close/>
              </a:path>
              <a:path w="963295" h="1106170">
                <a:moveTo>
                  <a:pt x="750474" y="803910"/>
                </a:moveTo>
                <a:lnTo>
                  <a:pt x="687324" y="803910"/>
                </a:lnTo>
                <a:lnTo>
                  <a:pt x="745235" y="797560"/>
                </a:lnTo>
                <a:lnTo>
                  <a:pt x="750474" y="803910"/>
                </a:lnTo>
                <a:close/>
              </a:path>
              <a:path w="963295" h="1106170">
                <a:moveTo>
                  <a:pt x="697992" y="873760"/>
                </a:moveTo>
                <a:lnTo>
                  <a:pt x="679703" y="854710"/>
                </a:lnTo>
                <a:lnTo>
                  <a:pt x="719328" y="819150"/>
                </a:lnTo>
                <a:lnTo>
                  <a:pt x="760545" y="819150"/>
                </a:lnTo>
                <a:lnTo>
                  <a:pt x="697992" y="873760"/>
                </a:lnTo>
                <a:close/>
              </a:path>
              <a:path w="963295" h="1106170">
                <a:moveTo>
                  <a:pt x="780287" y="946150"/>
                </a:moveTo>
                <a:lnTo>
                  <a:pt x="765048" y="946150"/>
                </a:lnTo>
                <a:lnTo>
                  <a:pt x="762000" y="944880"/>
                </a:lnTo>
                <a:lnTo>
                  <a:pt x="757428" y="941070"/>
                </a:lnTo>
                <a:lnTo>
                  <a:pt x="754380" y="939800"/>
                </a:lnTo>
                <a:lnTo>
                  <a:pt x="751332" y="934720"/>
                </a:lnTo>
                <a:lnTo>
                  <a:pt x="748283" y="932180"/>
                </a:lnTo>
                <a:lnTo>
                  <a:pt x="713232" y="892810"/>
                </a:lnTo>
                <a:lnTo>
                  <a:pt x="778764" y="835660"/>
                </a:lnTo>
                <a:lnTo>
                  <a:pt x="806500" y="868680"/>
                </a:lnTo>
                <a:lnTo>
                  <a:pt x="783335" y="868680"/>
                </a:lnTo>
                <a:lnTo>
                  <a:pt x="769619" y="880110"/>
                </a:lnTo>
                <a:lnTo>
                  <a:pt x="777917" y="889000"/>
                </a:lnTo>
                <a:lnTo>
                  <a:pt x="758951" y="889000"/>
                </a:lnTo>
                <a:lnTo>
                  <a:pt x="745235" y="901700"/>
                </a:lnTo>
                <a:lnTo>
                  <a:pt x="755903" y="915670"/>
                </a:lnTo>
                <a:lnTo>
                  <a:pt x="758951" y="918210"/>
                </a:lnTo>
                <a:lnTo>
                  <a:pt x="762000" y="919480"/>
                </a:lnTo>
                <a:lnTo>
                  <a:pt x="763524" y="922020"/>
                </a:lnTo>
                <a:lnTo>
                  <a:pt x="797051" y="922020"/>
                </a:lnTo>
                <a:lnTo>
                  <a:pt x="797051" y="927100"/>
                </a:lnTo>
                <a:lnTo>
                  <a:pt x="794003" y="935990"/>
                </a:lnTo>
                <a:lnTo>
                  <a:pt x="786383" y="942340"/>
                </a:lnTo>
                <a:lnTo>
                  <a:pt x="780287" y="946150"/>
                </a:lnTo>
                <a:close/>
              </a:path>
              <a:path w="963295" h="1106170">
                <a:moveTo>
                  <a:pt x="822960" y="895350"/>
                </a:moveTo>
                <a:lnTo>
                  <a:pt x="792480" y="895350"/>
                </a:lnTo>
                <a:lnTo>
                  <a:pt x="794003" y="894080"/>
                </a:lnTo>
                <a:lnTo>
                  <a:pt x="797051" y="892810"/>
                </a:lnTo>
                <a:lnTo>
                  <a:pt x="797051" y="885190"/>
                </a:lnTo>
                <a:lnTo>
                  <a:pt x="795528" y="881380"/>
                </a:lnTo>
                <a:lnTo>
                  <a:pt x="792480" y="878840"/>
                </a:lnTo>
                <a:lnTo>
                  <a:pt x="783335" y="868680"/>
                </a:lnTo>
                <a:lnTo>
                  <a:pt x="806500" y="868680"/>
                </a:lnTo>
                <a:lnTo>
                  <a:pt x="810767" y="873760"/>
                </a:lnTo>
                <a:lnTo>
                  <a:pt x="818387" y="881380"/>
                </a:lnTo>
                <a:lnTo>
                  <a:pt x="821435" y="887730"/>
                </a:lnTo>
                <a:lnTo>
                  <a:pt x="821435" y="891540"/>
                </a:lnTo>
                <a:lnTo>
                  <a:pt x="822960" y="894080"/>
                </a:lnTo>
                <a:lnTo>
                  <a:pt x="822960" y="895350"/>
                </a:lnTo>
                <a:close/>
              </a:path>
              <a:path w="963295" h="1106170">
                <a:moveTo>
                  <a:pt x="797051" y="922020"/>
                </a:moveTo>
                <a:lnTo>
                  <a:pt x="766572" y="922020"/>
                </a:lnTo>
                <a:lnTo>
                  <a:pt x="775716" y="914400"/>
                </a:lnTo>
                <a:lnTo>
                  <a:pt x="775716" y="908050"/>
                </a:lnTo>
                <a:lnTo>
                  <a:pt x="771144" y="902970"/>
                </a:lnTo>
                <a:lnTo>
                  <a:pt x="758951" y="889000"/>
                </a:lnTo>
                <a:lnTo>
                  <a:pt x="777917" y="889000"/>
                </a:lnTo>
                <a:lnTo>
                  <a:pt x="780287" y="891540"/>
                </a:lnTo>
                <a:lnTo>
                  <a:pt x="781812" y="894080"/>
                </a:lnTo>
                <a:lnTo>
                  <a:pt x="784860" y="895350"/>
                </a:lnTo>
                <a:lnTo>
                  <a:pt x="822960" y="895350"/>
                </a:lnTo>
                <a:lnTo>
                  <a:pt x="822960" y="902970"/>
                </a:lnTo>
                <a:lnTo>
                  <a:pt x="821435" y="906780"/>
                </a:lnTo>
                <a:lnTo>
                  <a:pt x="813816" y="914400"/>
                </a:lnTo>
                <a:lnTo>
                  <a:pt x="794003" y="914400"/>
                </a:lnTo>
                <a:lnTo>
                  <a:pt x="797051" y="918210"/>
                </a:lnTo>
                <a:lnTo>
                  <a:pt x="797051" y="922020"/>
                </a:lnTo>
                <a:close/>
              </a:path>
              <a:path w="963295" h="1106170">
                <a:moveTo>
                  <a:pt x="809244" y="915670"/>
                </a:moveTo>
                <a:lnTo>
                  <a:pt x="798576" y="915670"/>
                </a:lnTo>
                <a:lnTo>
                  <a:pt x="795528" y="914400"/>
                </a:lnTo>
                <a:lnTo>
                  <a:pt x="813816" y="914400"/>
                </a:lnTo>
                <a:lnTo>
                  <a:pt x="809244" y="915670"/>
                </a:lnTo>
                <a:close/>
              </a:path>
              <a:path w="963295" h="1106170">
                <a:moveTo>
                  <a:pt x="801624" y="993140"/>
                </a:moveTo>
                <a:lnTo>
                  <a:pt x="783335" y="971550"/>
                </a:lnTo>
                <a:lnTo>
                  <a:pt x="847344" y="915670"/>
                </a:lnTo>
                <a:lnTo>
                  <a:pt x="865632" y="935990"/>
                </a:lnTo>
                <a:lnTo>
                  <a:pt x="842772" y="956310"/>
                </a:lnTo>
                <a:lnTo>
                  <a:pt x="854625" y="969010"/>
                </a:lnTo>
                <a:lnTo>
                  <a:pt x="829056" y="969010"/>
                </a:lnTo>
                <a:lnTo>
                  <a:pt x="801624" y="993140"/>
                </a:lnTo>
                <a:close/>
              </a:path>
              <a:path w="963295" h="1106170">
                <a:moveTo>
                  <a:pt x="902589" y="979170"/>
                </a:moveTo>
                <a:lnTo>
                  <a:pt x="864108" y="979170"/>
                </a:lnTo>
                <a:lnTo>
                  <a:pt x="885444" y="960120"/>
                </a:lnTo>
                <a:lnTo>
                  <a:pt x="902589" y="979170"/>
                </a:lnTo>
                <a:close/>
              </a:path>
              <a:path w="963295" h="1106170">
                <a:moveTo>
                  <a:pt x="839724" y="1037590"/>
                </a:moveTo>
                <a:lnTo>
                  <a:pt x="821435" y="1016000"/>
                </a:lnTo>
                <a:lnTo>
                  <a:pt x="848867" y="993140"/>
                </a:lnTo>
                <a:lnTo>
                  <a:pt x="829056" y="969010"/>
                </a:lnTo>
                <a:lnTo>
                  <a:pt x="854625" y="969010"/>
                </a:lnTo>
                <a:lnTo>
                  <a:pt x="864108" y="979170"/>
                </a:lnTo>
                <a:lnTo>
                  <a:pt x="902589" y="979170"/>
                </a:lnTo>
                <a:lnTo>
                  <a:pt x="903732" y="980440"/>
                </a:lnTo>
                <a:lnTo>
                  <a:pt x="839724" y="1037590"/>
                </a:lnTo>
                <a:close/>
              </a:path>
              <a:path w="963295" h="1106170">
                <a:moveTo>
                  <a:pt x="920877" y="1106170"/>
                </a:moveTo>
                <a:lnTo>
                  <a:pt x="912876" y="1106170"/>
                </a:lnTo>
                <a:lnTo>
                  <a:pt x="904017" y="1104900"/>
                </a:lnTo>
                <a:lnTo>
                  <a:pt x="874871" y="1079500"/>
                </a:lnTo>
                <a:lnTo>
                  <a:pt x="867156" y="1054100"/>
                </a:lnTo>
                <a:lnTo>
                  <a:pt x="868918" y="1046480"/>
                </a:lnTo>
                <a:lnTo>
                  <a:pt x="900112" y="1013460"/>
                </a:lnTo>
                <a:lnTo>
                  <a:pt x="908566" y="1010920"/>
                </a:lnTo>
                <a:lnTo>
                  <a:pt x="917448" y="1010920"/>
                </a:lnTo>
                <a:lnTo>
                  <a:pt x="952881" y="1033780"/>
                </a:lnTo>
                <a:lnTo>
                  <a:pt x="918972" y="1033780"/>
                </a:lnTo>
                <a:lnTo>
                  <a:pt x="909828" y="1038860"/>
                </a:lnTo>
                <a:lnTo>
                  <a:pt x="896112" y="1050290"/>
                </a:lnTo>
                <a:lnTo>
                  <a:pt x="893064" y="1056640"/>
                </a:lnTo>
                <a:lnTo>
                  <a:pt x="890016" y="1061720"/>
                </a:lnTo>
                <a:lnTo>
                  <a:pt x="890016" y="1066800"/>
                </a:lnTo>
                <a:lnTo>
                  <a:pt x="891540" y="1069340"/>
                </a:lnTo>
                <a:lnTo>
                  <a:pt x="891540" y="1070610"/>
                </a:lnTo>
                <a:lnTo>
                  <a:pt x="893064" y="1074420"/>
                </a:lnTo>
                <a:lnTo>
                  <a:pt x="894587" y="1075690"/>
                </a:lnTo>
                <a:lnTo>
                  <a:pt x="896112" y="1078230"/>
                </a:lnTo>
                <a:lnTo>
                  <a:pt x="899160" y="1079500"/>
                </a:lnTo>
                <a:lnTo>
                  <a:pt x="900683" y="1079500"/>
                </a:lnTo>
                <a:lnTo>
                  <a:pt x="902208" y="1082040"/>
                </a:lnTo>
                <a:lnTo>
                  <a:pt x="955281" y="1082040"/>
                </a:lnTo>
                <a:lnTo>
                  <a:pt x="952023" y="1085850"/>
                </a:lnTo>
                <a:lnTo>
                  <a:pt x="944880" y="1093470"/>
                </a:lnTo>
                <a:lnTo>
                  <a:pt x="936879" y="1099820"/>
                </a:lnTo>
                <a:lnTo>
                  <a:pt x="928878" y="1103630"/>
                </a:lnTo>
                <a:lnTo>
                  <a:pt x="920877" y="1106170"/>
                </a:lnTo>
                <a:close/>
              </a:path>
              <a:path w="963295" h="1106170">
                <a:moveTo>
                  <a:pt x="955281" y="1082040"/>
                </a:moveTo>
                <a:lnTo>
                  <a:pt x="912876" y="1082040"/>
                </a:lnTo>
                <a:lnTo>
                  <a:pt x="918972" y="1078230"/>
                </a:lnTo>
                <a:lnTo>
                  <a:pt x="922019" y="1075690"/>
                </a:lnTo>
                <a:lnTo>
                  <a:pt x="931164" y="1069340"/>
                </a:lnTo>
                <a:lnTo>
                  <a:pt x="932687" y="1066800"/>
                </a:lnTo>
                <a:lnTo>
                  <a:pt x="935735" y="1062990"/>
                </a:lnTo>
                <a:lnTo>
                  <a:pt x="938783" y="1056640"/>
                </a:lnTo>
                <a:lnTo>
                  <a:pt x="938783" y="1047750"/>
                </a:lnTo>
                <a:lnTo>
                  <a:pt x="937260" y="1045210"/>
                </a:lnTo>
                <a:lnTo>
                  <a:pt x="934212" y="1041400"/>
                </a:lnTo>
                <a:lnTo>
                  <a:pt x="932687" y="1038860"/>
                </a:lnTo>
                <a:lnTo>
                  <a:pt x="931164" y="1037590"/>
                </a:lnTo>
                <a:lnTo>
                  <a:pt x="929640" y="1037590"/>
                </a:lnTo>
                <a:lnTo>
                  <a:pt x="926592" y="1036320"/>
                </a:lnTo>
                <a:lnTo>
                  <a:pt x="925067" y="1033780"/>
                </a:lnTo>
                <a:lnTo>
                  <a:pt x="952881" y="1033780"/>
                </a:lnTo>
                <a:lnTo>
                  <a:pt x="955452" y="1037590"/>
                </a:lnTo>
                <a:lnTo>
                  <a:pt x="959739" y="1045210"/>
                </a:lnTo>
                <a:lnTo>
                  <a:pt x="962310" y="1054100"/>
                </a:lnTo>
                <a:lnTo>
                  <a:pt x="963167" y="1062990"/>
                </a:lnTo>
                <a:lnTo>
                  <a:pt x="961167" y="1070610"/>
                </a:lnTo>
                <a:lnTo>
                  <a:pt x="957453" y="1079500"/>
                </a:lnTo>
                <a:lnTo>
                  <a:pt x="955281" y="1082040"/>
                </a:lnTo>
                <a:close/>
              </a:path>
            </a:pathLst>
          </a:custGeom>
          <a:solidFill>
            <a:srgbClr val="C11136"/>
          </a:solidFill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object 35"/>
          <p:cNvSpPr/>
          <p:nvPr/>
        </p:nvSpPr>
        <p:spPr>
          <a:xfrm>
            <a:off x="5019303" y="3717032"/>
            <a:ext cx="1260489" cy="1387702"/>
          </a:xfrm>
          <a:custGeom>
            <a:avLst/>
            <a:gdLst/>
            <a:ahLst/>
            <a:cxnLst/>
            <a:rect l="l" t="t" r="r" b="b"/>
            <a:pathLst>
              <a:path w="1209040" h="1339850">
                <a:moveTo>
                  <a:pt x="169164" y="0"/>
                </a:moveTo>
                <a:lnTo>
                  <a:pt x="1208532" y="1191767"/>
                </a:lnTo>
                <a:lnTo>
                  <a:pt x="1039367" y="1339596"/>
                </a:lnTo>
                <a:lnTo>
                  <a:pt x="0" y="146304"/>
                </a:lnTo>
                <a:lnTo>
                  <a:pt x="169164" y="0"/>
                </a:lnTo>
                <a:close/>
              </a:path>
            </a:pathLst>
          </a:custGeom>
          <a:ln w="38100">
            <a:solidFill>
              <a:srgbClr val="C11136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1003</Words>
  <Application>Microsoft Office PowerPoint</Application>
  <PresentationFormat>Экран (4:3)</PresentationFormat>
  <Paragraphs>176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Существует три типа зарядных станций, отличающихся мощностью и скоростью зарядки</vt:lpstr>
      <vt:lpstr>Разнообразие бизнес-моделей делает рынок зарядных станций привлекательным для разного типа инвесторов</vt:lpstr>
      <vt:lpstr>Слайд 6</vt:lpstr>
      <vt:lpstr>Слайд 7</vt:lpstr>
      <vt:lpstr>Слайд 8</vt:lpstr>
      <vt:lpstr>Проект может быть размещен на brownfield площадях индустриального парка  Родники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АИИО</dc:creator>
  <cp:lastModifiedBy>Елена</cp:lastModifiedBy>
  <cp:revision>17</cp:revision>
  <dcterms:created xsi:type="dcterms:W3CDTF">2020-10-16T01:00:27Z</dcterms:created>
  <dcterms:modified xsi:type="dcterms:W3CDTF">2020-10-16T23:31:42Z</dcterms:modified>
</cp:coreProperties>
</file>