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0C3E-291C-47A0-9FFE-62FBC24855D1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83C98-CBAD-4D74-B080-9BC73F280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3C98-CBAD-4D74-B080-9BC73F2804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7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4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2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6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3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6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C1AF87-4670-47AA-AA3F-C637B648D7A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56F7B7-8C0C-4D1C-9237-A209CD5F86C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ru/p_map/?kadnum=37:07:010426:12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ru/p_map/?kadnum=37:07:010426:13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ru/p_map/?kadnum=37:07:010426:24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ru/p_map/?kadnum=37:07:020105:86" TargetMode="External"/><Relationship Id="rId7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https://egrp365.ru/p_map/?kadnum=37:07:020105:8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0438" y="5382989"/>
            <a:ext cx="96899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Инвестиционные площадки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г.Наволоки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 b="10868"/>
          <a:stretch/>
        </p:blipFill>
        <p:spPr>
          <a:xfrm>
            <a:off x="0" y="1419369"/>
            <a:ext cx="12192000" cy="4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"/>
            <a:ext cx="12192000" cy="680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71299" y="4514695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0044" y="61233"/>
            <a:ext cx="8451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161616"/>
                </a:solidFill>
                <a:latin typeface="CirceBold"/>
              </a:rPr>
              <a:t>Нежилое одноэтажное здание в </a:t>
            </a:r>
            <a:r>
              <a:rPr lang="ru-RU" sz="2000" dirty="0" err="1">
                <a:solidFill>
                  <a:srgbClr val="161616"/>
                </a:solidFill>
                <a:latin typeface="CirceBold"/>
              </a:rPr>
              <a:t>г.Наволоки</a:t>
            </a:r>
            <a:endParaRPr lang="ru-RU" sz="2000" b="0" i="0" dirty="0">
              <a:solidFill>
                <a:srgbClr val="161616"/>
              </a:solidFill>
              <a:effectLst/>
              <a:latin typeface="Circe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014" y="2819248"/>
            <a:ext cx="58060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Первичное назначение - столовая.</a:t>
            </a:r>
          </a:p>
          <a:p>
            <a:pPr fontAlgn="base"/>
            <a:r>
              <a:rPr lang="ru-RU" dirty="0"/>
              <a:t>Площадь 1 этажа - 621 кв.м., подвала около 200-250 кв.м.</a:t>
            </a:r>
          </a:p>
          <a:p>
            <a:pPr fontAlgn="base"/>
            <a:r>
              <a:rPr lang="ru-RU" dirty="0"/>
              <a:t>Площадь земельного участка 1668 кв.м.</a:t>
            </a:r>
          </a:p>
          <a:p>
            <a:pPr fontAlgn="base"/>
            <a:r>
              <a:rPr lang="ru-RU" dirty="0"/>
              <a:t>Материал стен - кирпич</a:t>
            </a:r>
          </a:p>
          <a:p>
            <a:pPr fontAlgn="base"/>
            <a:r>
              <a:rPr lang="ru-RU" dirty="0"/>
              <a:t>Установлены две промышленные газовые плиты мощностью 70 кВт, городской телефон, интернет</a:t>
            </a:r>
          </a:p>
          <a:p>
            <a:pPr fontAlgn="base"/>
            <a:r>
              <a:rPr lang="ru-RU" dirty="0"/>
              <a:t>В помещении перегородки в основном не несущие, легко демонтируются.</a:t>
            </a:r>
          </a:p>
          <a:p>
            <a:pPr fontAlgn="base"/>
            <a:r>
              <a:rPr lang="ru-RU" dirty="0"/>
              <a:t>Рядом находится нежилое помещение, в данное время частично используется под автомойку. Его площадь по документам 122 кв.м., но при замерах не был учтен второй этаж площадью 48 кв.м.</a:t>
            </a:r>
          </a:p>
          <a:p>
            <a:pPr fontAlgn="base"/>
            <a:r>
              <a:rPr lang="ru-RU" dirty="0"/>
              <a:t>12 кв.м. участка занимает вышка Tele2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5405" y="46466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latin typeface="PTSansRegular"/>
              </a:rPr>
              <a:t>Тип:</a:t>
            </a:r>
            <a:r>
              <a:rPr lang="ru-RU" dirty="0">
                <a:latin typeface="PTSansRegular"/>
              </a:rPr>
              <a:t> </a:t>
            </a:r>
            <a:r>
              <a:rPr lang="ru-RU" dirty="0" smtClean="0"/>
              <a:t>Коричневая</a:t>
            </a:r>
          </a:p>
          <a:p>
            <a:pPr fontAlgn="base"/>
            <a:r>
              <a:rPr lang="ru-RU" b="1" dirty="0" smtClean="0">
                <a:latin typeface="PTSansRegular"/>
              </a:rPr>
              <a:t>Расположение</a:t>
            </a:r>
            <a:r>
              <a:rPr lang="ru-RU" b="1" dirty="0" smtClean="0">
                <a:latin typeface="PTSansRegular"/>
              </a:rPr>
              <a:t>:</a:t>
            </a:r>
            <a:r>
              <a:rPr lang="ru-RU" dirty="0">
                <a:latin typeface="PTSansRegular"/>
              </a:rPr>
              <a:t> </a:t>
            </a:r>
            <a:r>
              <a:rPr lang="ru-RU" dirty="0"/>
              <a:t>Кинешемский р-н, </a:t>
            </a:r>
            <a:r>
              <a:rPr lang="ru-RU" dirty="0" err="1"/>
              <a:t>г.Наволоки</a:t>
            </a:r>
            <a:r>
              <a:rPr lang="ru-RU" dirty="0"/>
              <a:t>, </a:t>
            </a:r>
            <a:r>
              <a:rPr lang="ru-RU" dirty="0" err="1"/>
              <a:t>ул.Промышленная</a:t>
            </a:r>
            <a:r>
              <a:rPr lang="ru-RU" dirty="0"/>
              <a:t>, </a:t>
            </a:r>
            <a:r>
              <a:rPr lang="ru-RU" dirty="0" smtClean="0"/>
              <a:t>д.9</a:t>
            </a:r>
          </a:p>
          <a:p>
            <a:pPr fontAlgn="base"/>
            <a:r>
              <a:rPr lang="ru-RU" b="1" dirty="0" smtClean="0">
                <a:latin typeface="PTSansRegular"/>
              </a:rPr>
              <a:t>Категория </a:t>
            </a:r>
            <a:r>
              <a:rPr lang="ru-RU" b="1" dirty="0" smtClean="0">
                <a:latin typeface="PTSansRegular"/>
              </a:rPr>
              <a:t>земель</a:t>
            </a:r>
            <a:r>
              <a:rPr lang="ru-RU" dirty="0" smtClean="0">
                <a:latin typeface="PTSansRegular"/>
              </a:rPr>
              <a:t>:</a:t>
            </a:r>
            <a:r>
              <a:rPr lang="ru-RU" dirty="0">
                <a:latin typeface="PTSansRegular"/>
              </a:rPr>
              <a:t> </a:t>
            </a:r>
            <a:r>
              <a:rPr lang="ru-RU" dirty="0">
                <a:latin typeface="PTSansRegular"/>
              </a:rPr>
              <a:t>земли населенных пунктов</a:t>
            </a:r>
            <a:endParaRPr lang="ru-RU" dirty="0" smtClean="0">
              <a:latin typeface="PTSansRegular"/>
            </a:endParaRPr>
          </a:p>
          <a:p>
            <a:pPr fontAlgn="base"/>
            <a:r>
              <a:rPr lang="ru-RU" b="1" dirty="0">
                <a:latin typeface="PTSansRegular"/>
              </a:rPr>
              <a:t>Кадастровый номер</a:t>
            </a:r>
            <a:r>
              <a:rPr lang="ru-RU" dirty="0">
                <a:latin typeface="PTSansRegular"/>
              </a:rPr>
              <a:t>: </a:t>
            </a:r>
            <a:r>
              <a:rPr lang="ru-RU" dirty="0">
                <a:latin typeface="PTSansRegular"/>
              </a:rPr>
              <a:t>37:07:010103:16 </a:t>
            </a:r>
            <a:endParaRPr lang="ru-RU" dirty="0" smtClean="0">
              <a:latin typeface="PTSansRegular"/>
            </a:endParaRPr>
          </a:p>
          <a:p>
            <a:pPr fontAlgn="base"/>
            <a:r>
              <a:rPr lang="ru-RU" b="1" dirty="0" smtClean="0">
                <a:latin typeface="PTSansRegular"/>
              </a:rPr>
              <a:t>Стоимость</a:t>
            </a:r>
            <a:r>
              <a:rPr lang="ru-RU" b="1" dirty="0" smtClean="0">
                <a:latin typeface="PTSansRegular"/>
              </a:rPr>
              <a:t>: </a:t>
            </a:r>
            <a:r>
              <a:rPr lang="ru-RU" dirty="0"/>
              <a:t>кадастровая стоимость - 1100266 руб. </a:t>
            </a:r>
            <a:r>
              <a:rPr lang="ru-RU" b="1" dirty="0" smtClean="0">
                <a:latin typeface="PTSansRegular"/>
              </a:rPr>
              <a:t>Площадь</a:t>
            </a:r>
            <a:r>
              <a:rPr lang="ru-RU" b="1" dirty="0" smtClean="0">
                <a:latin typeface="PTSansRegular"/>
              </a:rPr>
              <a:t>:</a:t>
            </a:r>
            <a:r>
              <a:rPr lang="ru-RU" dirty="0">
                <a:latin typeface="PTSansRegular"/>
              </a:rPr>
              <a:t> </a:t>
            </a:r>
            <a:r>
              <a:rPr lang="ru-RU" dirty="0"/>
              <a:t> 1668 кв.м </a:t>
            </a:r>
            <a:endParaRPr lang="ru-RU" dirty="0" smtClean="0"/>
          </a:p>
          <a:p>
            <a:pPr fontAlgn="base"/>
            <a:r>
              <a:rPr lang="ru-RU" b="1" dirty="0" smtClean="0">
                <a:latin typeface="PTSansRegular"/>
              </a:rPr>
              <a:t>Форма </a:t>
            </a:r>
            <a:r>
              <a:rPr lang="ru-RU" b="1" dirty="0" smtClean="0">
                <a:latin typeface="PTSansRegular"/>
              </a:rPr>
              <a:t>участия: </a:t>
            </a:r>
            <a:r>
              <a:rPr lang="ru-RU" dirty="0"/>
              <a:t>аренда, покупка</a:t>
            </a:r>
            <a:endParaRPr lang="ru-RU" b="0" i="0" dirty="0">
              <a:effectLst/>
              <a:latin typeface="PTSans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6838" r="28189" b="3547"/>
          <a:stretch/>
        </p:blipFill>
        <p:spPr>
          <a:xfrm>
            <a:off x="7792872" y="603714"/>
            <a:ext cx="4308143" cy="353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48" y="4227837"/>
            <a:ext cx="3512024" cy="263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57" y="4840628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7920" y="-28870"/>
            <a:ext cx="6550928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Земельный участок из земель населенных пунктов в г. Наволоки Кинешемского района, площадью 6 </a:t>
            </a:r>
            <a:r>
              <a:rPr lang="ru-RU" sz="2400" dirty="0" smtClean="0"/>
              <a:t>га</a:t>
            </a:r>
          </a:p>
          <a:p>
            <a:pPr fontAlgn="base"/>
            <a:endParaRPr lang="ru-RU" sz="2400" dirty="0" smtClean="0"/>
          </a:p>
          <a:p>
            <a:pPr fontAlgn="base"/>
            <a:r>
              <a:rPr lang="ru-RU" sz="1600" b="1" dirty="0" smtClean="0"/>
              <a:t>Тип: </a:t>
            </a:r>
            <a:r>
              <a:rPr lang="ru-RU" sz="1600" dirty="0"/>
              <a:t>Зеленая</a:t>
            </a:r>
            <a:endParaRPr lang="ru-RU" sz="1600" dirty="0"/>
          </a:p>
          <a:p>
            <a:pPr fontAlgn="base">
              <a:spcBef>
                <a:spcPts val="200"/>
              </a:spcBef>
              <a:spcAft>
                <a:spcPts val="12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>р-н Кинешемский, г. Наволоки, участок №2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sz="1600" u="sng" dirty="0">
                <a:hlinkClick r:id="rId3"/>
              </a:rPr>
              <a:t>37:07:010426:129 </a:t>
            </a:r>
            <a:endParaRPr lang="ru-RU" sz="1600" u="sng" dirty="0" smtClean="0"/>
          </a:p>
          <a:p>
            <a:pPr fontAlgn="base">
              <a:spcBef>
                <a:spcPts val="200"/>
              </a:spcBef>
              <a:spcAft>
                <a:spcPts val="12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/>
              <a:t> Земли населённых пунктов </a:t>
            </a:r>
            <a:endParaRPr lang="ru-RU" sz="1600" dirty="0" smtClean="0"/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Кадастровая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 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6 112 522,84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участия: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</a:t>
            </a: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га</a:t>
            </a: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Инженерные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Есть возможность подключения.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7920" y="3898503"/>
            <a:ext cx="49950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описание: </a:t>
            </a:r>
            <a:r>
              <a:rPr lang="ru-RU" sz="1600" dirty="0"/>
              <a:t>Земельный участок площадью </a:t>
            </a:r>
            <a:r>
              <a:rPr lang="ru-RU" sz="1600" dirty="0" smtClean="0"/>
              <a:t>6 </a:t>
            </a:r>
            <a:r>
              <a:rPr lang="ru-RU" sz="1600" dirty="0"/>
              <a:t>га находится </a:t>
            </a:r>
            <a:r>
              <a:rPr lang="ru-RU" sz="1600" dirty="0" smtClean="0"/>
              <a:t> в непосредственной близости от дороги, разбит на несколько участков.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4585" y="4146776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1" y="661988"/>
            <a:ext cx="4688788" cy="306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4288245"/>
            <a:ext cx="4335721" cy="256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20" y="4829931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7922" y="0"/>
            <a:ext cx="487225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/>
              <a:t>Земельный участок из земель населенных пунктов в г. Наволоки Кинешемского района, зона промышленных </a:t>
            </a:r>
            <a:r>
              <a:rPr lang="ru-RU" sz="2000" b="1" dirty="0" smtClean="0"/>
              <a:t>предприятий</a:t>
            </a:r>
          </a:p>
          <a:p>
            <a:pPr fontAlgn="base"/>
            <a:endParaRPr lang="ru-RU" sz="2000" b="1" dirty="0" smtClean="0"/>
          </a:p>
          <a:p>
            <a:pPr fontAlgn="base"/>
            <a:endParaRPr lang="ru-RU" sz="2000" b="1" dirty="0" smtClean="0"/>
          </a:p>
          <a:p>
            <a:pPr fontAlgn="base"/>
            <a:r>
              <a:rPr lang="ru-RU" sz="1600" b="1" dirty="0" smtClean="0"/>
              <a:t>Тип: </a:t>
            </a:r>
            <a:r>
              <a:rPr lang="ru-RU" sz="1600" dirty="0" smtClean="0"/>
              <a:t>зеленая</a:t>
            </a:r>
            <a:endParaRPr lang="ru-RU" sz="2000" dirty="0"/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Наволоки, участок № 3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sz="1600" u="sng" dirty="0" smtClean="0">
                <a:hlinkClick r:id="rId3"/>
              </a:rPr>
              <a:t>37:07:010426:130 </a:t>
            </a:r>
            <a:endParaRPr lang="ru-RU" sz="1600" u="sng" dirty="0" smtClean="0"/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</a:t>
            </a:r>
          </a:p>
          <a:p>
            <a:pPr fontAlgn="base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Кадастровая Стоимость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956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523,28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участия: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/>
              <a:t> аренда, покупка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/>
              <a:t> 9704 кв.м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Есть возможность подключения.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4585" y="4029828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89" y="567578"/>
            <a:ext cx="5293411" cy="340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1" y="3975174"/>
            <a:ext cx="3852259" cy="288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60" y="4453814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4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1569" y="419987"/>
            <a:ext cx="61687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Земельный участок сельскохозяйственного назначения у д. </a:t>
            </a:r>
            <a:r>
              <a:rPr lang="ru-RU" sz="2400" dirty="0" err="1"/>
              <a:t>Ярышкино</a:t>
            </a:r>
            <a:r>
              <a:rPr lang="ru-RU" sz="2400" dirty="0"/>
              <a:t> Кинешемского </a:t>
            </a:r>
            <a:r>
              <a:rPr lang="ru-RU" sz="2400" dirty="0" smtClean="0"/>
              <a:t>района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1600" b="1" dirty="0" smtClean="0"/>
              <a:t>Тип:</a:t>
            </a:r>
            <a:r>
              <a:rPr lang="ru-RU" sz="1600" dirty="0" smtClean="0"/>
              <a:t> Зеленая</a:t>
            </a:r>
            <a:endParaRPr lang="ru-RU" sz="1600" dirty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/>
              <a:t> Кинешемский </a:t>
            </a:r>
            <a:r>
              <a:rPr lang="ru-RU" sz="1600" dirty="0" err="1"/>
              <a:t>район,у</a:t>
            </a:r>
            <a:r>
              <a:rPr lang="ru-RU" sz="1600" dirty="0"/>
              <a:t> д. </a:t>
            </a:r>
            <a:r>
              <a:rPr lang="ru-RU" sz="1600" dirty="0" err="1"/>
              <a:t>Ярышкино</a:t>
            </a:r>
            <a:r>
              <a:rPr lang="ru-RU" sz="1600" dirty="0"/>
              <a:t>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sz="1600" dirty="0"/>
              <a:t>37:07:000000:1755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земель: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/>
              <a:t>сельскохозяйственного </a:t>
            </a:r>
            <a:r>
              <a:rPr lang="ru-RU" sz="1600" dirty="0"/>
              <a:t>назначения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Кадастровая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Стоимость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/>
              <a:t>870 306,78 руб.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/>
              <a:t> 654 366 кв. м 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/>
              <a:t>Форма </a:t>
            </a:r>
            <a:r>
              <a:rPr lang="ru-RU" sz="1600" b="1" dirty="0"/>
              <a:t>участия: </a:t>
            </a:r>
            <a:r>
              <a:rPr lang="ru-RU" sz="1600" dirty="0"/>
              <a:t>аренда</a:t>
            </a:r>
            <a:endParaRPr lang="ru-RU" sz="1600" dirty="0" smtClean="0"/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Инженерные сети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Есть возможность подключения.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569" y="4201781"/>
            <a:ext cx="470847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Краткое описание: </a:t>
            </a:r>
            <a:r>
              <a:rPr lang="ru-RU" sz="1600" dirty="0"/>
              <a:t>Земельный участок площадью </a:t>
            </a:r>
            <a:r>
              <a:rPr lang="ru-RU" sz="1600" dirty="0" smtClean="0"/>
              <a:t>65 Га  </a:t>
            </a:r>
            <a:r>
              <a:rPr lang="ru-RU" sz="1600" dirty="0"/>
              <a:t>находится в центре </a:t>
            </a:r>
            <a:r>
              <a:rPr lang="ru-RU" sz="1600" dirty="0" err="1" smtClean="0"/>
              <a:t>пром</a:t>
            </a:r>
            <a:r>
              <a:rPr lang="ru-RU" sz="1600" dirty="0" smtClean="0"/>
              <a:t>. Зоны </a:t>
            </a:r>
            <a:r>
              <a:rPr lang="ru-RU" sz="1600" dirty="0" err="1" smtClean="0"/>
              <a:t>г.Наволоки</a:t>
            </a:r>
            <a:r>
              <a:rPr lang="ru-RU" sz="1600" dirty="0" smtClean="0"/>
              <a:t>.  Участок в стадии перевода из земель сельскохозяйственного назначения.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8449" y="4279574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4"/>
          <a:stretch/>
        </p:blipFill>
        <p:spPr>
          <a:xfrm>
            <a:off x="5685370" y="4044896"/>
            <a:ext cx="4255267" cy="276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01" y="4648906"/>
            <a:ext cx="2171700" cy="2171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 b="8659"/>
          <a:stretch/>
        </p:blipFill>
        <p:spPr>
          <a:xfrm>
            <a:off x="6334080" y="734951"/>
            <a:ext cx="5822121" cy="313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81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0627" y="0"/>
            <a:ext cx="56501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Земельный участок из земель населенных пунктов Кинешемского района г. Наволоки ул. </a:t>
            </a:r>
            <a:r>
              <a:rPr lang="ru-RU" sz="2400" dirty="0" err="1"/>
              <a:t>Вичугская</a:t>
            </a:r>
            <a:r>
              <a:rPr lang="ru-RU" sz="2400" dirty="0"/>
              <a:t>, площадью 5 га</a:t>
            </a:r>
          </a:p>
          <a:p>
            <a:pPr fontAlgn="base">
              <a:spcAft>
                <a:spcPts val="0"/>
              </a:spcAft>
            </a:pPr>
            <a:endParaRPr lang="ru-RU" sz="1600" b="1" dirty="0" smtClean="0">
              <a:effectLst/>
              <a:latin typeface="PTSansRegular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Зеленая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 Кинешемский, г. Наволоки,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Вичугская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земельный участок №1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 земель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Кадастровый номер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37:07:010426:242 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5106911,7 руб.</a:t>
            </a: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51810 кв.м.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аренда, покупка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Инженерные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коммуникации: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  <a:p>
            <a:pPr fontAlgn="base">
              <a:spcAft>
                <a:spcPts val="0"/>
              </a:spcAft>
            </a:pPr>
            <a:endParaRPr lang="ru-RU" sz="1600" dirty="0" smtClean="0">
              <a:effectLst/>
              <a:latin typeface="Circe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ru-RU" sz="1600" dirty="0">
              <a:latin typeface="Circe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8449" y="4279574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02" y="4109442"/>
            <a:ext cx="3651096" cy="273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15" y="638649"/>
            <a:ext cx="4528569" cy="3247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4676064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3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5218" y="0"/>
            <a:ext cx="626432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Земельный участок сельскохозяйственного назначения, между г. Наволоки и с. Станко Кинешемского района 52,5 </a:t>
            </a:r>
            <a:r>
              <a:rPr lang="ru-RU" sz="2000" dirty="0" smtClean="0"/>
              <a:t>га и </a:t>
            </a:r>
            <a:r>
              <a:rPr lang="ru-RU" sz="2000" dirty="0"/>
              <a:t>45,2 га</a:t>
            </a:r>
          </a:p>
          <a:p>
            <a:pPr fontAlgn="base"/>
            <a:endParaRPr lang="ru-RU" sz="2000" dirty="0"/>
          </a:p>
          <a:p>
            <a:pPr fontAlgn="base"/>
            <a:r>
              <a:rPr lang="ru-RU" b="1" dirty="0" smtClean="0"/>
              <a:t>Тип:</a:t>
            </a:r>
            <a:r>
              <a:rPr lang="ru-RU" dirty="0"/>
              <a:t> Зеленая</a:t>
            </a:r>
          </a:p>
          <a:p>
            <a:pPr fontAlgn="base"/>
            <a:r>
              <a:rPr lang="ru-RU" b="1" dirty="0"/>
              <a:t>Расположение </a:t>
            </a:r>
            <a:r>
              <a:rPr lang="ru-RU" b="1" dirty="0" smtClean="0"/>
              <a:t>:</a:t>
            </a:r>
            <a:r>
              <a:rPr lang="ru-RU" dirty="0" smtClean="0"/>
              <a:t>обл</a:t>
            </a:r>
            <a:r>
              <a:rPr lang="ru-RU" dirty="0"/>
              <a:t>. Ивановская, р-н Кинешемский, юго-восточная граница с. Станко, южнее дороги Наволоки-Станко</a:t>
            </a:r>
          </a:p>
          <a:p>
            <a:pPr fontAlgn="base"/>
            <a:r>
              <a:rPr lang="ru-RU" b="1" dirty="0"/>
              <a:t>Категория </a:t>
            </a:r>
            <a:r>
              <a:rPr lang="ru-RU" b="1" dirty="0" smtClean="0"/>
              <a:t>земель:</a:t>
            </a:r>
            <a:r>
              <a:rPr lang="ru-RU" dirty="0"/>
              <a:t> Земли сельскохозяйственного назначения</a:t>
            </a:r>
          </a:p>
          <a:p>
            <a:pPr fontAlgn="base"/>
            <a:r>
              <a:rPr lang="ru-RU" b="1" dirty="0"/>
              <a:t>Кадастровый </a:t>
            </a:r>
            <a:r>
              <a:rPr lang="ru-RU" b="1" dirty="0" smtClean="0"/>
              <a:t>номер:</a:t>
            </a:r>
            <a:r>
              <a:rPr lang="ru-RU" b="1" dirty="0"/>
              <a:t> </a:t>
            </a:r>
            <a:r>
              <a:rPr lang="ru-RU" u="sng" dirty="0">
                <a:hlinkClick r:id="rId3"/>
              </a:rPr>
              <a:t>37:07:020105:86</a:t>
            </a:r>
            <a:endParaRPr lang="ru-RU" dirty="0"/>
          </a:p>
          <a:p>
            <a:pPr fontAlgn="base"/>
            <a:r>
              <a:rPr lang="ru-RU" b="1" dirty="0" smtClean="0"/>
              <a:t>Стоимость: </a:t>
            </a:r>
            <a:r>
              <a:rPr lang="ru-RU" dirty="0" smtClean="0"/>
              <a:t>1 </a:t>
            </a:r>
            <a:r>
              <a:rPr lang="ru-RU" dirty="0"/>
              <a:t>649 296,37 руб.</a:t>
            </a:r>
          </a:p>
          <a:p>
            <a:pPr fontAlgn="base"/>
            <a:r>
              <a:rPr lang="ru-RU" b="1" dirty="0" smtClean="0"/>
              <a:t>Площадь: </a:t>
            </a:r>
            <a:r>
              <a:rPr lang="ru-RU" dirty="0" smtClean="0"/>
              <a:t>45,2 </a:t>
            </a:r>
            <a:r>
              <a:rPr lang="ru-RU" dirty="0"/>
              <a:t>га.</a:t>
            </a:r>
          </a:p>
          <a:p>
            <a:pPr fontAlgn="base"/>
            <a:r>
              <a:rPr lang="ru-RU" b="1" dirty="0"/>
              <a:t>Форма </a:t>
            </a:r>
            <a:r>
              <a:rPr lang="ru-RU" b="1" dirty="0" smtClean="0"/>
              <a:t>участия:</a:t>
            </a:r>
            <a:r>
              <a:rPr lang="ru-RU" b="1" dirty="0"/>
              <a:t> </a:t>
            </a:r>
            <a:r>
              <a:rPr lang="ru-RU" dirty="0"/>
              <a:t>аренда, покупка</a:t>
            </a:r>
          </a:p>
          <a:p>
            <a:pPr fontAlgn="base"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ru-RU" b="1" dirty="0" smtClean="0"/>
              <a:t>Тип:</a:t>
            </a:r>
            <a:r>
              <a:rPr lang="ru-RU" b="1" dirty="0"/>
              <a:t> </a:t>
            </a:r>
            <a:r>
              <a:rPr lang="ru-RU" dirty="0"/>
              <a:t>Зеленая</a:t>
            </a:r>
          </a:p>
          <a:p>
            <a:pPr fontAlgn="base"/>
            <a:r>
              <a:rPr lang="ru-RU" b="1" dirty="0"/>
              <a:t>Расположение </a:t>
            </a:r>
            <a:r>
              <a:rPr lang="ru-RU" b="1" dirty="0" smtClean="0"/>
              <a:t>:</a:t>
            </a:r>
            <a:r>
              <a:rPr lang="ru-RU" dirty="0" smtClean="0"/>
              <a:t>обл</a:t>
            </a:r>
            <a:r>
              <a:rPr lang="ru-RU" dirty="0"/>
              <a:t>. Ивановская, р-н Кинешемский, северо-восточная граница с. Станко, севернее дороги Наволоки-Станко</a:t>
            </a:r>
          </a:p>
          <a:p>
            <a:pPr fontAlgn="base"/>
            <a:r>
              <a:rPr lang="ru-RU" b="1" dirty="0"/>
              <a:t>Категория </a:t>
            </a:r>
            <a:r>
              <a:rPr lang="ru-RU" b="1" dirty="0" smtClean="0"/>
              <a:t>земель:</a:t>
            </a:r>
            <a:r>
              <a:rPr lang="ru-RU" b="1" dirty="0"/>
              <a:t> </a:t>
            </a:r>
            <a:r>
              <a:rPr lang="ru-RU" dirty="0"/>
              <a:t>Земли сельскохозяйственного назначения</a:t>
            </a:r>
          </a:p>
          <a:p>
            <a:pPr fontAlgn="base"/>
            <a:r>
              <a:rPr lang="ru-RU" b="1" dirty="0"/>
              <a:t>Кадастровый </a:t>
            </a:r>
            <a:r>
              <a:rPr lang="ru-RU" b="1" dirty="0" smtClean="0"/>
              <a:t>номер:</a:t>
            </a:r>
            <a:r>
              <a:rPr lang="ru-RU" dirty="0"/>
              <a:t> </a:t>
            </a:r>
            <a:r>
              <a:rPr lang="ru-RU" u="sng" dirty="0">
                <a:hlinkClick r:id="rId4"/>
              </a:rPr>
              <a:t>37:07:020105:85</a:t>
            </a:r>
            <a:endParaRPr lang="ru-RU" dirty="0"/>
          </a:p>
          <a:p>
            <a:pPr fontAlgn="base"/>
            <a:r>
              <a:rPr lang="ru-RU" b="1" dirty="0"/>
              <a:t>Стоимость </a:t>
            </a:r>
            <a:r>
              <a:rPr lang="ru-RU" b="1" dirty="0" smtClean="0"/>
              <a:t>:</a:t>
            </a:r>
            <a:r>
              <a:rPr lang="ru-RU" dirty="0" smtClean="0"/>
              <a:t>1</a:t>
            </a:r>
            <a:r>
              <a:rPr lang="ru-RU" b="1" dirty="0" smtClean="0"/>
              <a:t> </a:t>
            </a:r>
            <a:r>
              <a:rPr lang="ru-RU" dirty="0"/>
              <a:t>909 976,04 руб.</a:t>
            </a:r>
          </a:p>
          <a:p>
            <a:pPr fontAlgn="base"/>
            <a:r>
              <a:rPr lang="ru-RU" b="1" dirty="0" smtClean="0"/>
              <a:t>Площадь:</a:t>
            </a:r>
            <a:r>
              <a:rPr lang="ru-RU" b="1" dirty="0"/>
              <a:t> </a:t>
            </a:r>
            <a:r>
              <a:rPr lang="ru-RU" dirty="0"/>
              <a:t>524 702 кв. м</a:t>
            </a:r>
          </a:p>
          <a:p>
            <a:pPr fontAlgn="base"/>
            <a:r>
              <a:rPr lang="ru-RU" b="1" dirty="0"/>
              <a:t>Форма </a:t>
            </a:r>
            <a:r>
              <a:rPr lang="ru-RU" b="1" dirty="0" smtClean="0"/>
              <a:t>участия: </a:t>
            </a:r>
            <a:r>
              <a:rPr lang="ru-RU" dirty="0" smtClean="0"/>
              <a:t>аренда</a:t>
            </a:r>
            <a:r>
              <a:rPr lang="ru-RU" dirty="0"/>
              <a:t>, покупка</a:t>
            </a:r>
          </a:p>
          <a:p>
            <a:pPr fontAlgn="base"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2493" y="4422978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12902"/>
          <a:stretch/>
        </p:blipFill>
        <p:spPr>
          <a:xfrm>
            <a:off x="9402493" y="659160"/>
            <a:ext cx="2579428" cy="339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r="16613"/>
          <a:stretch/>
        </p:blipFill>
        <p:spPr>
          <a:xfrm>
            <a:off x="6925832" y="659160"/>
            <a:ext cx="2606722" cy="334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67" y="4804533"/>
            <a:ext cx="1854065" cy="18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499" y="243512"/>
            <a:ext cx="66482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Земельный участок сельскохозяйственного назначения у д. Долгово Кинешемского </a:t>
            </a:r>
            <a:r>
              <a:rPr lang="ru-RU" sz="2400" dirty="0" smtClean="0"/>
              <a:t>района.</a:t>
            </a:r>
            <a:endParaRPr lang="ru-RU" sz="2400" dirty="0"/>
          </a:p>
          <a:p>
            <a:pPr algn="ctr" fontAlgn="base"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Тип:</a:t>
            </a:r>
            <a:r>
              <a:rPr lang="ru-RU" dirty="0" smtClean="0">
                <a:effectLst/>
                <a:latin typeface="PTSansRegular"/>
                <a:ea typeface="Times New Roman" panose="02020603050405020304" pitchFamily="18" charset="0"/>
              </a:rPr>
              <a:t> Зеленая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Расположение:</a:t>
            </a:r>
            <a:r>
              <a:rPr lang="ru-RU" dirty="0" smtClean="0">
                <a:effectLst/>
                <a:latin typeface="PTSansRegular"/>
                <a:ea typeface="Times New Roman" panose="02020603050405020304" pitchFamily="18" charset="0"/>
              </a:rPr>
              <a:t> </a:t>
            </a:r>
            <a:r>
              <a:rPr lang="ru-RU" dirty="0"/>
              <a:t>Кинешемский район, у д. Долгово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Категория земель:</a:t>
            </a:r>
            <a:r>
              <a:rPr lang="ru-RU" dirty="0" smtClean="0">
                <a:effectLst/>
                <a:latin typeface="PTSansRegular"/>
                <a:ea typeface="Times New Roman" panose="02020603050405020304" pitchFamily="18" charset="0"/>
              </a:rPr>
              <a:t> </a:t>
            </a:r>
            <a:r>
              <a:rPr lang="ru-RU" dirty="0"/>
              <a:t>Земли сельскохозяйственного </a:t>
            </a:r>
            <a:r>
              <a:rPr lang="ru-RU" dirty="0" smtClean="0"/>
              <a:t>назначения</a:t>
            </a: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Кадастровый </a:t>
            </a:r>
            <a:r>
              <a:rPr lang="ru-RU" b="1" dirty="0" smtClean="0">
                <a:latin typeface="PTSansRegular"/>
                <a:ea typeface="Times New Roman" panose="02020603050405020304" pitchFamily="18" charset="0"/>
              </a:rPr>
              <a:t>н</a:t>
            </a: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омер:</a:t>
            </a:r>
            <a:r>
              <a:rPr lang="ru-RU" dirty="0" smtClean="0">
                <a:effectLst/>
                <a:latin typeface="PTSansRegular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PTSansRegular"/>
                <a:ea typeface="Times New Roman" panose="02020603050405020304" pitchFamily="18" charset="0"/>
              </a:rPr>
              <a:t>37:07:020321:64</a:t>
            </a:r>
            <a:endParaRPr lang="ru-RU" dirty="0" smtClean="0">
              <a:latin typeface="PTSansRegular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latin typeface="PTSansRegular"/>
                <a:ea typeface="Times New Roman" panose="02020603050405020304" pitchFamily="18" charset="0"/>
              </a:rPr>
              <a:t>Стоимость:</a:t>
            </a: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 </a:t>
            </a:r>
            <a:r>
              <a:rPr lang="ru-RU" dirty="0" smtClean="0">
                <a:effectLst/>
                <a:latin typeface="PTSansRegular"/>
                <a:ea typeface="Times New Roman" panose="02020603050405020304" pitchFamily="18" charset="0"/>
              </a:rPr>
              <a:t>Кадастровая стоимость </a:t>
            </a:r>
            <a:r>
              <a:rPr lang="ru-RU" dirty="0" smtClean="0"/>
              <a:t>56068,98 руб.</a:t>
            </a:r>
            <a:endParaRPr lang="ru-RU" dirty="0" smtClean="0"/>
          </a:p>
          <a:p>
            <a:pPr fontAlgn="base">
              <a:spcAft>
                <a:spcPts val="0"/>
              </a:spcAft>
            </a:pPr>
            <a:r>
              <a:rPr lang="ru-RU" b="1" dirty="0" smtClean="0">
                <a:effectLst/>
                <a:latin typeface="PTSansRegular"/>
                <a:ea typeface="Times New Roman" panose="02020603050405020304" pitchFamily="18" charset="0"/>
              </a:rPr>
              <a:t>Площадь:</a:t>
            </a:r>
            <a:r>
              <a:rPr lang="ru-RU" dirty="0" smtClean="0">
                <a:effectLst/>
                <a:latin typeface="PTSansRegular"/>
                <a:ea typeface="Times New Roman" panose="02020603050405020304" pitchFamily="18" charset="0"/>
              </a:rPr>
              <a:t> </a:t>
            </a:r>
            <a:r>
              <a:rPr lang="ru-RU" dirty="0" smtClean="0"/>
              <a:t>2,3 га</a:t>
            </a:r>
          </a:p>
          <a:p>
            <a:pPr fontAlgn="base">
              <a:spcAft>
                <a:spcPts val="0"/>
              </a:spcAft>
            </a:pPr>
            <a:r>
              <a:rPr lang="ru-RU" b="1" dirty="0" smtClean="0"/>
              <a:t>Форма </a:t>
            </a:r>
            <a:r>
              <a:rPr lang="ru-RU" b="1" dirty="0" smtClean="0"/>
              <a:t>участия: </a:t>
            </a:r>
            <a:r>
              <a:rPr lang="ru-RU" dirty="0"/>
              <a:t>аренда, </a:t>
            </a:r>
            <a:r>
              <a:rPr lang="ru-RU" dirty="0" smtClean="0"/>
              <a:t>покупка</a:t>
            </a:r>
          </a:p>
          <a:p>
            <a:pPr fontAlgn="base">
              <a:spcAft>
                <a:spcPts val="0"/>
              </a:spcAft>
            </a:pPr>
            <a:r>
              <a:rPr lang="ru-RU" sz="2000" dirty="0" smtClean="0">
                <a:latin typeface="PTSansRegular"/>
                <a:ea typeface="Times New Roman" panose="02020603050405020304" pitchFamily="18" charset="0"/>
              </a:rPr>
              <a:t>Инженерные </a:t>
            </a:r>
            <a:r>
              <a:rPr lang="ru-RU" sz="2000" dirty="0" smtClean="0">
                <a:latin typeface="PTSansRegular"/>
                <a:ea typeface="Times New Roman" panose="02020603050405020304" pitchFamily="18" charset="0"/>
              </a:rPr>
              <a:t>коммуникации: </a:t>
            </a:r>
            <a:r>
              <a:rPr lang="ru-RU" dirty="0" smtClean="0">
                <a:latin typeface="PTSansRegular"/>
                <a:ea typeface="Times New Roman" panose="02020603050405020304" pitchFamily="18" charset="0"/>
              </a:rPr>
              <a:t>Есть </a:t>
            </a:r>
            <a:r>
              <a:rPr lang="ru-RU" dirty="0" smtClean="0">
                <a:latin typeface="PTSansRegular"/>
                <a:ea typeface="Times New Roman" panose="02020603050405020304" pitchFamily="18" charset="0"/>
              </a:rPr>
              <a:t>возможность </a:t>
            </a:r>
            <a:r>
              <a:rPr lang="ru-RU" dirty="0" smtClean="0">
                <a:latin typeface="PTSansRegular"/>
                <a:ea typeface="Times New Roman" panose="02020603050405020304" pitchFamily="18" charset="0"/>
              </a:rPr>
              <a:t>подключения</a:t>
            </a:r>
            <a:r>
              <a:rPr lang="ru-RU" dirty="0" smtClean="0">
                <a:latin typeface="PTSansRegular"/>
                <a:ea typeface="Times New Roman" panose="02020603050405020304" pitchFamily="18" charset="0"/>
              </a:rPr>
              <a:t>.</a:t>
            </a:r>
            <a:endParaRPr lang="ru-RU" dirty="0" smtClean="0">
              <a:latin typeface="PTSansRegular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4585" y="4578971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 </a:t>
            </a:r>
            <a:r>
              <a:rPr lang="ru-RU" dirty="0" smtClean="0"/>
              <a:t>код для перехода.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8657" r="15383" b="30746"/>
          <a:stretch/>
        </p:blipFill>
        <p:spPr>
          <a:xfrm>
            <a:off x="8452514" y="648661"/>
            <a:ext cx="3739486" cy="393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6" y="4123700"/>
            <a:ext cx="6860520" cy="271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07" y="4969166"/>
            <a:ext cx="1867970" cy="18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315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782</TotalTime>
  <Words>293</Words>
  <Application>Microsoft Office PowerPoint</Application>
  <PresentationFormat>Широкоэкранный</PresentationFormat>
  <Paragraphs>93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CirceBold</vt:lpstr>
      <vt:lpstr>PTSansRegular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47</cp:revision>
  <dcterms:created xsi:type="dcterms:W3CDTF">2020-09-10T09:11:06Z</dcterms:created>
  <dcterms:modified xsi:type="dcterms:W3CDTF">2020-09-21T22:21:48Z</dcterms:modified>
</cp:coreProperties>
</file>