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744" r:id="rId2"/>
    <p:sldId id="1049" r:id="rId3"/>
    <p:sldId id="1057" r:id="rId4"/>
    <p:sldId id="1065" r:id="rId5"/>
    <p:sldId id="1079" r:id="rId6"/>
    <p:sldId id="1091" r:id="rId7"/>
  </p:sldIdLst>
  <p:sldSz cx="9144000" cy="6858000" type="screen4x3"/>
  <p:notesSz cx="6888163" cy="100203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77">
          <p15:clr>
            <a:srgbClr val="A4A3A4"/>
          </p15:clr>
        </p15:guide>
        <p15:guide id="2" orient="horz" pos="1551">
          <p15:clr>
            <a:srgbClr val="A4A3A4"/>
          </p15:clr>
        </p15:guide>
        <p15:guide id="3" orient="horz" pos="1463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198">
          <p15:clr>
            <a:srgbClr val="A4A3A4"/>
          </p15:clr>
        </p15:guide>
        <p15:guide id="6" orient="horz" pos="2648">
          <p15:clr>
            <a:srgbClr val="A4A3A4"/>
          </p15:clr>
        </p15:guide>
        <p15:guide id="7" orient="horz" pos="2342">
          <p15:clr>
            <a:srgbClr val="A4A3A4"/>
          </p15:clr>
        </p15:guide>
        <p15:guide id="8" orient="horz" pos="3904">
          <p15:clr>
            <a:srgbClr val="A4A3A4"/>
          </p15:clr>
        </p15:guide>
        <p15:guide id="9" pos="5410">
          <p15:clr>
            <a:srgbClr val="A4A3A4"/>
          </p15:clr>
        </p15:guide>
        <p15:guide id="10" pos="198">
          <p15:clr>
            <a:srgbClr val="A4A3A4"/>
          </p15:clr>
        </p15:guide>
        <p15:guide id="11" pos="323">
          <p15:clr>
            <a:srgbClr val="A4A3A4"/>
          </p15:clr>
        </p15:guide>
        <p15:guide id="12" pos="989">
          <p15:clr>
            <a:srgbClr val="A4A3A4"/>
          </p15:clr>
        </p15:guide>
        <p15:guide id="13" pos="3720">
          <p15:clr>
            <a:srgbClr val="A4A3A4"/>
          </p15:clr>
        </p15:guide>
        <p15:guide id="14" pos="4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0BDCC"/>
    <a:srgbClr val="E7DFD1"/>
    <a:srgbClr val="FF7C80"/>
    <a:srgbClr val="DDDDDD"/>
    <a:srgbClr val="00CC99"/>
    <a:srgbClr val="FF5050"/>
    <a:srgbClr val="0099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878" autoAdjust="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3377"/>
        <p:guide orient="horz" pos="1551"/>
        <p:guide orient="horz" pos="1463"/>
        <p:guide orient="horz" pos="192"/>
        <p:guide orient="horz" pos="1198"/>
        <p:guide orient="horz" pos="2648"/>
        <p:guide orient="horz" pos="2342"/>
        <p:guide orient="horz" pos="3904"/>
        <p:guide pos="5410"/>
        <p:guide pos="198"/>
        <p:guide pos="323"/>
        <p:guide pos="989"/>
        <p:guide pos="3720"/>
        <p:guide pos="430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1950" y="-78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t" anchorCtr="0" compatLnSpc="1">
            <a:prstTxWarp prst="textNoShape">
              <a:avLst/>
            </a:prstTxWarp>
          </a:bodyPr>
          <a:lstStyle>
            <a:lvl1pPr defTabSz="923734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t" anchorCtr="0" compatLnSpc="1">
            <a:prstTxWarp prst="textNoShape">
              <a:avLst/>
            </a:prstTxWarp>
          </a:bodyPr>
          <a:lstStyle>
            <a:lvl1pPr algn="r" defTabSz="923734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b" anchorCtr="0" compatLnSpc="1">
            <a:prstTxWarp prst="textNoShape">
              <a:avLst/>
            </a:prstTxWarp>
          </a:bodyPr>
          <a:lstStyle>
            <a:lvl1pPr defTabSz="923734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5FB51793-1ECE-41F6-8CF1-8A9BA64643D1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3253566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t" anchorCtr="0" compatLnSpc="1">
            <a:prstTxWarp prst="textNoShape">
              <a:avLst/>
            </a:prstTxWarp>
          </a:bodyPr>
          <a:lstStyle>
            <a:lvl1pPr defTabSz="923734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t" anchorCtr="0" compatLnSpc="1">
            <a:prstTxWarp prst="textNoShape">
              <a:avLst/>
            </a:prstTxWarp>
          </a:bodyPr>
          <a:lstStyle>
            <a:lvl1pPr algn="r" defTabSz="923734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1738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b" anchorCtr="0" compatLnSpc="1">
            <a:prstTxWarp prst="textNoShape">
              <a:avLst/>
            </a:prstTxWarp>
          </a:bodyPr>
          <a:lstStyle>
            <a:lvl1pPr defTabSz="923734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360" tIns="46184" rIns="92360" bIns="4618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6FFBAD2-F5E7-4D12-AF8E-3323EACF625F}" type="slidenum">
              <a:rPr lang="en-GB" altLang="ru-RU"/>
              <a:pPr/>
              <a:t>‹#›</a:t>
            </a:fld>
            <a:endParaRPr lang="en-GB" altLang="ru-RU"/>
          </a:p>
        </p:txBody>
      </p:sp>
    </p:spTree>
    <p:extLst>
      <p:ext uri="{BB962C8B-B14F-4D97-AF65-F5344CB8AC3E}">
        <p14:creationId xmlns:p14="http://schemas.microsoft.com/office/powerpoint/2010/main" val="4178524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60" tIns="46184" rIns="92360" bIns="46184" anchor="b"/>
          <a:lstStyle>
            <a:lvl1pPr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r" eaLnBrk="1" hangingPunct="1"/>
            <a:fld id="{7C2AA00B-7A4F-4F57-8168-6A9AF51B41E7}" type="slidenum">
              <a:rPr lang="en-GB" altLang="ru-RU" sz="120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/>
              <a:t>1</a:t>
            </a:fld>
            <a:endParaRPr lang="en-GB" altLang="ru-RU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13325" cy="3760787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23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47" tIns="46178" rIns="92347" bIns="46178" anchor="b"/>
          <a:lstStyle>
            <a:lvl1pPr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defTabSz="9239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r" eaLnBrk="1" hangingPunct="1"/>
            <a:fld id="{FEF6008B-232B-49DF-81D7-006765BE7FC0}" type="slidenum">
              <a:rPr lang="en-GB" altLang="ru-RU" sz="1200">
                <a:solidFill>
                  <a:schemeClr val="tx1"/>
                </a:solidFill>
                <a:latin typeface="Arial" panose="020B0604020202020204" pitchFamily="34" charset="0"/>
              </a:rPr>
              <a:pPr algn="r" eaLnBrk="1" hangingPunct="1"/>
              <a:t>2</a:t>
            </a:fld>
            <a:endParaRPr lang="en-GB" altLang="ru-RU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13325" cy="37607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47" tIns="46178" rIns="92347" bIns="46178"/>
          <a:lstStyle/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2587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defTabSz="922338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defTabSz="922338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defTabSz="922338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defTabSz="922338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6A284BCD-82FA-45C8-AAB7-21F2BC4CB748}" type="slidenum">
              <a:rPr lang="en-GB" altLang="ru-RU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GB" altLang="ru-RU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9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CAC68-12F0-4931-BF8D-D8CCBF0CCE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332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B292D-DF4F-47CE-B8EA-2982BB3DFE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279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8938" y="520700"/>
            <a:ext cx="2143125" cy="58991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6388" y="520700"/>
            <a:ext cx="6280150" cy="58991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E968B-1600-4D1B-A9B7-CD59B3FB49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9225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6388" y="520700"/>
            <a:ext cx="8575675" cy="58991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39264-8317-4B31-B104-09EF6F7251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3340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88" y="520700"/>
            <a:ext cx="8537575" cy="520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6388" y="1320800"/>
            <a:ext cx="4189412" cy="50990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320800"/>
            <a:ext cx="4189413" cy="24733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46525"/>
            <a:ext cx="4189413" cy="24733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7A109-511D-41B9-AED5-86AF67C1C7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2914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88" y="520700"/>
            <a:ext cx="8537575" cy="520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6388" y="1320800"/>
            <a:ext cx="4189412" cy="50990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189413" cy="50990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BD9AC-9A89-49A6-8BA7-95FA6146AA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5275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88" y="520700"/>
            <a:ext cx="8537575" cy="5207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6388" y="1320800"/>
            <a:ext cx="8531225" cy="509905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AA28B-9198-4CD9-B68D-B4A527700F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2EE1-13D3-43B1-8116-D19782CBE4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168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CC5-2450-47DF-B0AE-6F58C5B77B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014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6388" y="1320800"/>
            <a:ext cx="4189412" cy="509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20800"/>
            <a:ext cx="4189413" cy="5099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84812-565A-400C-A399-FC41B779FF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706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100306-22BC-4C72-B6F3-F244F77D47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562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5CFA0-F413-41BE-BEB7-6041D63016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371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3B68B-5F02-43A6-9EB2-498D013DC6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19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37992-0C5A-4B0A-8669-CEC246A3D9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3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52B24-CD90-4849-8F8B-575DFBF3B1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695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20800"/>
            <a:ext cx="8531225" cy="509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4488" y="520700"/>
            <a:ext cx="85375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1028" name="Line 9"/>
          <p:cNvSpPr>
            <a:spLocks noChangeShapeType="1"/>
          </p:cNvSpPr>
          <p:nvPr/>
        </p:nvSpPr>
        <p:spPr bwMode="auto">
          <a:xfrm>
            <a:off x="-3175" y="6553200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-19050" y="621506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en-GB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0" name="Rectangle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2" charset="2"/>
              <a:buNone/>
              <a:defRPr/>
            </a:pPr>
            <a:endParaRPr lang="ru-RU" altLang="ru-RU"/>
          </a:p>
        </p:txBody>
      </p:sp>
      <p:sp>
        <p:nvSpPr>
          <p:cNvPr id="1031" name="Line 20"/>
          <p:cNvSpPr>
            <a:spLocks noChangeShapeType="1"/>
          </p:cNvSpPr>
          <p:nvPr/>
        </p:nvSpPr>
        <p:spPr bwMode="auto">
          <a:xfrm>
            <a:off x="0" y="12065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Line 25"/>
          <p:cNvSpPr>
            <a:spLocks noChangeShapeType="1"/>
          </p:cNvSpPr>
          <p:nvPr/>
        </p:nvSpPr>
        <p:spPr bwMode="auto">
          <a:xfrm>
            <a:off x="-3175" y="6553200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Rectangle 3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itchFamily="2" charset="2"/>
              <a:buNone/>
              <a:defRPr/>
            </a:pPr>
            <a:endParaRPr lang="ru-RU" altLang="ru-RU"/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469313" y="6373813"/>
            <a:ext cx="674687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None/>
              <a:defRPr sz="1200"/>
            </a:lvl1pPr>
          </a:lstStyle>
          <a:p>
            <a:fld id="{2756B8E3-F9FD-4DC2-AE91-D137E7DD0CC8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035" name="Picture 12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23850"/>
            <a:ext cx="15255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000000"/>
          </a:solidFill>
          <a:latin typeface="Arial Narrow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000000"/>
          </a:solidFill>
          <a:latin typeface="Arial Narrow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000000"/>
          </a:solidFill>
          <a:latin typeface="Arial Narrow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000000"/>
          </a:solidFill>
          <a:latin typeface="Arial Narrow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2800">
          <a:solidFill>
            <a:schemeClr val="tx2"/>
          </a:solidFill>
          <a:latin typeface="Arial Narrow" pitchFamily="34" charset="0"/>
        </a:defRPr>
      </a:lvl9pPr>
    </p:titleStyle>
    <p:bodyStyle>
      <a:lvl1pPr marL="203200" indent="-203200" algn="l" defTabSz="330200" rtl="0" eaLnBrk="0" fontAlgn="base" hangingPunct="0">
        <a:lnSpc>
          <a:spcPts val="2700"/>
        </a:lnSpc>
        <a:spcBef>
          <a:spcPct val="20000"/>
        </a:spcBef>
        <a:spcAft>
          <a:spcPct val="0"/>
        </a:spcAft>
        <a:buClr>
          <a:srgbClr val="FF0000"/>
        </a:buClr>
        <a:buSzPct val="60000"/>
        <a:buFont typeface="Wingdings" pitchFamily="2" charset="2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81013" indent="-276225" algn="l" defTabSz="330200" rtl="0" eaLnBrk="0" fontAlgn="base" hangingPunct="0">
        <a:lnSpc>
          <a:spcPts val="27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673100" indent="88900" algn="l" defTabSz="330200" rtl="0" eaLnBrk="0" fontAlgn="base" hangingPunct="0">
        <a:lnSpc>
          <a:spcPts val="27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952500" indent="101600" algn="l" defTabSz="330200" rtl="0" eaLnBrk="0" fontAlgn="base" hangingPunct="0">
        <a:lnSpc>
          <a:spcPts val="27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1244600" indent="88900" algn="l" defTabSz="330200" rtl="0" eaLnBrk="0" fontAlgn="base" hangingPunct="0">
        <a:lnSpc>
          <a:spcPts val="27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5pPr>
      <a:lvl6pPr marL="1701800" indent="88900" algn="l" defTabSz="330200" rtl="0" fontAlgn="base">
        <a:lnSpc>
          <a:spcPts val="27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2159000" indent="88900" algn="l" defTabSz="330200" rtl="0" fontAlgn="base">
        <a:lnSpc>
          <a:spcPts val="27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2616200" indent="88900" algn="l" defTabSz="330200" rtl="0" fontAlgn="base">
        <a:lnSpc>
          <a:spcPts val="27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3073400" indent="88900" algn="l" defTabSz="330200" rtl="0" fontAlgn="base">
        <a:lnSpc>
          <a:spcPts val="2700"/>
        </a:lnSpc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-pakplus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co-pak.b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2F99CD70-F814-431F-A13E-9FFBD1867A6B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9563" y="1354138"/>
            <a:ext cx="8651875" cy="5106987"/>
          </a:xfrm>
        </p:spPr>
        <p:txBody>
          <a:bodyPr/>
          <a:lstStyle/>
          <a:p>
            <a:pPr algn="ctr" eaLnBrk="1" hangingPunct="1"/>
            <a:r>
              <a:rPr lang="ru-RU" altLang="ru-RU" b="1" dirty="0"/>
              <a:t>Проект по переработке упаковки типа Тетра Пак из под напитков</a:t>
            </a:r>
            <a:br>
              <a:rPr lang="ru-RU" altLang="ru-RU" b="1" dirty="0"/>
            </a:br>
            <a:br>
              <a:rPr lang="ru-RU" altLang="ru-RU" b="1" dirty="0">
                <a:latin typeface="Arial" panose="020B0604020202020204" pitchFamily="34" charset="0"/>
              </a:rPr>
            </a:br>
            <a:r>
              <a:rPr lang="ru-RU" altLang="ru-RU" b="1" dirty="0"/>
              <a:t>(Российская Федерация)</a:t>
            </a:r>
            <a:br>
              <a:rPr lang="ru-RU" altLang="ru-RU" b="1" dirty="0">
                <a:solidFill>
                  <a:srgbClr val="292929"/>
                </a:solidFill>
              </a:rPr>
            </a:br>
            <a:br>
              <a:rPr lang="ru-RU" altLang="ru-RU" sz="2400" b="1" dirty="0">
                <a:latin typeface="Times New Roman" panose="02020603050405020304" pitchFamily="18" charset="0"/>
              </a:rPr>
            </a:br>
            <a:br>
              <a:rPr lang="ru-RU" altLang="ru-RU" sz="2400" b="1" dirty="0">
                <a:latin typeface="Times New Roman" panose="02020603050405020304" pitchFamily="18" charset="0"/>
              </a:rPr>
            </a:br>
            <a:br>
              <a:rPr lang="ru-RU" altLang="ru-RU" sz="2400" b="1" dirty="0">
                <a:latin typeface="Times New Roman" panose="02020603050405020304" pitchFamily="18" charset="0"/>
              </a:rPr>
            </a:br>
            <a:br>
              <a:rPr lang="ru-RU" altLang="ru-RU" sz="2400" b="1" dirty="0">
                <a:latin typeface="Times New Roman" panose="02020603050405020304" pitchFamily="18" charset="0"/>
              </a:rPr>
            </a:br>
            <a:r>
              <a:rPr lang="de-DE" altLang="ru-RU" sz="2400" b="1" dirty="0">
                <a:solidFill>
                  <a:schemeClr val="tx1"/>
                </a:solidFill>
              </a:rPr>
              <a:t> </a:t>
            </a:r>
            <a:r>
              <a:rPr lang="ru-RU" altLang="ru-RU" sz="2400" b="1" dirty="0">
                <a:solidFill>
                  <a:schemeClr val="tx1"/>
                </a:solidFill>
                <a:latin typeface="Arial" panose="020B0604020202020204" pitchFamily="34" charset="0"/>
              </a:rPr>
              <a:t>2021 год</a:t>
            </a: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276225" y="350103"/>
            <a:ext cx="3105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Стратегия Плюс</a:t>
            </a:r>
          </a:p>
          <a:p>
            <a:pPr eaLnBrk="1" hangingPunct="1"/>
            <a:r>
              <a:rPr lang="ru-RU" alt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 с ограниченной ответственностью</a:t>
            </a:r>
          </a:p>
        </p:txBody>
      </p:sp>
      <p:cxnSp>
        <p:nvCxnSpPr>
          <p:cNvPr id="2053" name="Прямая соединительная линия 3"/>
          <p:cNvCxnSpPr>
            <a:cxnSpLocks noChangeShapeType="1"/>
          </p:cNvCxnSpPr>
          <p:nvPr/>
        </p:nvCxnSpPr>
        <p:spPr bwMode="auto">
          <a:xfrm>
            <a:off x="276225" y="1181100"/>
            <a:ext cx="8572500" cy="381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578653" y="361950"/>
            <a:ext cx="18982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Компания партнер</a:t>
            </a:r>
          </a:p>
          <a:p>
            <a:pPr algn="ctr" eaLnBrk="1" hangingPunct="1"/>
            <a:r>
              <a:rPr lang="ru-RU" altLang="ru-RU" dirty="0"/>
              <a:t>ООО «БИЗОТ»</a:t>
            </a:r>
          </a:p>
          <a:p>
            <a:pPr algn="ctr" eaLnBrk="1" hangingPunct="1"/>
            <a:r>
              <a:rPr lang="ru-RU" altLang="ru-RU" dirty="0"/>
              <a:t>Республика Беларусь</a:t>
            </a:r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6707295" y="383579"/>
            <a:ext cx="22541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r" eaLnBrk="1" hangingPunct="1"/>
            <a:r>
              <a:rPr lang="en-US" altLang="ru-RU" dirty="0">
                <a:solidFill>
                  <a:schemeClr val="tx1"/>
                </a:solidFill>
              </a:rPr>
              <a:t>www.eco-pakplus.ru</a:t>
            </a:r>
          </a:p>
          <a:p>
            <a:pPr algn="r" eaLnBrk="1" hangingPunct="1"/>
            <a:r>
              <a:rPr lang="en-US" altLang="ru-RU" dirty="0">
                <a:solidFill>
                  <a:schemeClr val="tx1"/>
                </a:solidFill>
              </a:rPr>
              <a:t>e-mail: </a:t>
            </a:r>
            <a:r>
              <a:rPr lang="en-US" dirty="0"/>
              <a:t>bondar-eko@mail.ru</a:t>
            </a:r>
            <a:endParaRPr lang="en-US" altLang="ru-RU" dirty="0">
              <a:solidFill>
                <a:schemeClr val="tx1"/>
              </a:solidFill>
            </a:endParaRPr>
          </a:p>
          <a:p>
            <a:pPr algn="r" eaLnBrk="1" hangingPunct="1"/>
            <a:r>
              <a:rPr lang="ru-RU" dirty="0"/>
              <a:t>+7 985 3663911</a:t>
            </a:r>
            <a:endParaRPr lang="ru-RU" alt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E7D43063-4DB0-48EB-85A4-73BB2E2D3DD0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3075" name="Rectangle 15"/>
          <p:cNvSpPr txBox="1">
            <a:spLocks noGrp="1" noChangeArrowheads="1"/>
          </p:cNvSpPr>
          <p:nvPr/>
        </p:nvSpPr>
        <p:spPr bwMode="auto">
          <a:xfrm>
            <a:off x="8469313" y="6373813"/>
            <a:ext cx="6746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None/>
            </a:pPr>
            <a:fld id="{16692764-18D1-4B7B-B1D0-296C33AA3A53}" type="slidenum">
              <a:rPr lang="ru-RU" altLang="ru-RU" sz="1200"/>
              <a:pPr algn="ctr" eaLnBrk="1" hangingPunct="1">
                <a:lnSpc>
                  <a:spcPts val="3500"/>
                </a:lnSpc>
                <a:spcBef>
                  <a:spcPct val="20000"/>
                </a:spcBef>
                <a:buClr>
                  <a:srgbClr val="FF0000"/>
                </a:buClr>
                <a:buSzPct val="60000"/>
                <a:buFont typeface="Wingdings" panose="05000000000000000000" pitchFamily="2" charset="2"/>
                <a:buNone/>
              </a:pPr>
              <a:t>2</a:t>
            </a:fld>
            <a:endParaRPr lang="ru-RU" altLang="ru-RU" sz="1200"/>
          </a:p>
        </p:txBody>
      </p:sp>
      <p:sp>
        <p:nvSpPr>
          <p:cNvPr id="3076" name="Rectangle 15"/>
          <p:cNvSpPr txBox="1">
            <a:spLocks noGrp="1" noChangeArrowheads="1"/>
          </p:cNvSpPr>
          <p:nvPr/>
        </p:nvSpPr>
        <p:spPr bwMode="auto">
          <a:xfrm>
            <a:off x="8469313" y="6373813"/>
            <a:ext cx="6746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None/>
            </a:pPr>
            <a:fld id="{A8CD1715-2907-4A15-B1F2-6BF989F6796F}" type="slidenum">
              <a:rPr lang="ru-RU" altLang="ru-RU" sz="1200"/>
              <a:pPr algn="ctr" eaLnBrk="1" hangingPunct="1">
                <a:lnSpc>
                  <a:spcPts val="3500"/>
                </a:lnSpc>
                <a:spcBef>
                  <a:spcPct val="20000"/>
                </a:spcBef>
                <a:buClr>
                  <a:srgbClr val="FF0000"/>
                </a:buClr>
                <a:buSzPct val="60000"/>
                <a:buFont typeface="Wingdings" panose="05000000000000000000" pitchFamily="2" charset="2"/>
                <a:buNone/>
              </a:pPr>
              <a:t>2</a:t>
            </a:fld>
            <a:endParaRPr lang="ru-RU" altLang="ru-RU" sz="1200"/>
          </a:p>
        </p:txBody>
      </p:sp>
      <p:sp>
        <p:nvSpPr>
          <p:cNvPr id="3077" name="Rectangle 2"/>
          <p:cNvSpPr txBox="1">
            <a:spLocks noChangeArrowheads="1"/>
          </p:cNvSpPr>
          <p:nvPr/>
        </p:nvSpPr>
        <p:spPr bwMode="auto">
          <a:xfrm>
            <a:off x="5272581" y="573889"/>
            <a:ext cx="3576144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ru-RU" altLang="ru-RU" sz="1800" b="1" dirty="0"/>
              <a:t>Общая информация</a:t>
            </a:r>
            <a:endParaRPr lang="ru-RU" altLang="ru-RU" sz="1800" dirty="0"/>
          </a:p>
        </p:txBody>
      </p:sp>
      <p:sp>
        <p:nvSpPr>
          <p:cNvPr id="3078" name="Прямоугольник 1"/>
          <p:cNvSpPr>
            <a:spLocks noChangeArrowheads="1"/>
          </p:cNvSpPr>
          <p:nvPr/>
        </p:nvSpPr>
        <p:spPr bwMode="auto">
          <a:xfrm>
            <a:off x="333375" y="1352550"/>
            <a:ext cx="82772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ru-RU" altLang="ru-RU" sz="1800" b="1" dirty="0"/>
              <a:t>Основные характеристики упаковки Тетра Пак</a:t>
            </a:r>
          </a:p>
          <a:p>
            <a:pPr algn="ctr" eaLnBrk="1" hangingPunct="1"/>
            <a:endParaRPr lang="ru-RU" altLang="ru-RU" sz="1800" b="1" dirty="0"/>
          </a:p>
          <a:p>
            <a:pPr eaLnBrk="1" hangingPunct="1"/>
            <a:r>
              <a:rPr lang="ru-RU" altLang="ru-RU" sz="1400" dirty="0"/>
              <a:t> - Асептических свойства упаковки позволяют широко применять ее для фасовки соков, напитков, вин и прочих продуктов;</a:t>
            </a:r>
          </a:p>
          <a:p>
            <a:pPr eaLnBrk="1" hangingPunct="1">
              <a:buFontTx/>
              <a:buChar char="-"/>
            </a:pPr>
            <a:r>
              <a:rPr lang="ru-RU" altLang="ru-RU" sz="1400" dirty="0"/>
              <a:t> Основные компоненты структуры материала (</a:t>
            </a:r>
            <a:r>
              <a:rPr lang="ru-RU" altLang="ru-RU" sz="1400" b="1" dirty="0"/>
              <a:t>75% – картон, 20% – полиэтилен, 5% – алюминий)</a:t>
            </a:r>
            <a:r>
              <a:rPr lang="ru-RU" altLang="ru-RU" sz="1400" dirty="0"/>
              <a:t> пользуются стабильным спросом на рынке вторичного сырья.</a:t>
            </a:r>
          </a:p>
          <a:p>
            <a:pPr eaLnBrk="1" hangingPunct="1"/>
            <a:r>
              <a:rPr lang="ru-RU" altLang="ru-RU" sz="1400" dirty="0"/>
              <a:t> </a:t>
            </a:r>
          </a:p>
        </p:txBody>
      </p:sp>
      <p:pic>
        <p:nvPicPr>
          <p:cNvPr id="3079" name="Picture 9" descr="p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3349625"/>
            <a:ext cx="2716212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476750" y="3343275"/>
            <a:ext cx="1676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900">
                <a:latin typeface="Arial" panose="020B0604020202020204" pitchFamily="34" charset="0"/>
              </a:rPr>
              <a:t>внешний слой полиэтилена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600575" y="3714750"/>
            <a:ext cx="952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900">
                <a:latin typeface="Arial" panose="020B0604020202020204" pitchFamily="34" charset="0"/>
              </a:rPr>
              <a:t>картон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686300" y="3990975"/>
            <a:ext cx="19335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900" dirty="0">
                <a:latin typeface="Arial" panose="020B0604020202020204" pitchFamily="34" charset="0"/>
              </a:rPr>
              <a:t>связующий слой полиэтилена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810125" y="4352925"/>
            <a:ext cx="1019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900">
                <a:latin typeface="Arial" panose="020B0604020202020204" pitchFamily="34" charset="0"/>
              </a:rPr>
              <a:t>алюминий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4429125" y="4819650"/>
            <a:ext cx="1981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900">
                <a:latin typeface="Arial" panose="020B0604020202020204" pitchFamily="34" charset="0"/>
              </a:rPr>
              <a:t>связующий слой полиэтилена</a:t>
            </a:r>
          </a:p>
        </p:txBody>
      </p:sp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4286250" y="5095875"/>
            <a:ext cx="19145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900">
                <a:latin typeface="Arial" panose="020B0604020202020204" pitchFamily="34" charset="0"/>
              </a:rPr>
              <a:t>внутренний слой полиэтилена</a:t>
            </a:r>
          </a:p>
        </p:txBody>
      </p:sp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2343150" y="3305175"/>
            <a:ext cx="1181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900" dirty="0">
                <a:latin typeface="Arial" panose="020B0604020202020204" pitchFamily="34" charset="0"/>
              </a:rPr>
              <a:t>легко открывать</a:t>
            </a:r>
          </a:p>
        </p:txBody>
      </p:sp>
      <p:cxnSp>
        <p:nvCxnSpPr>
          <p:cNvPr id="3087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76225" y="1181100"/>
            <a:ext cx="8572500" cy="381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276225" y="350103"/>
            <a:ext cx="3105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СТРАТЕГИЯ ПЛЮС</a:t>
            </a:r>
          </a:p>
          <a:p>
            <a:pPr eaLnBrk="1" hangingPunct="1"/>
            <a:r>
              <a:rPr lang="ru-RU" alt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 с ограниченной ответственностью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74F3E986-73C0-404D-BF9A-60DF8B01E5C1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5123" name="Rectangle 15"/>
          <p:cNvSpPr txBox="1">
            <a:spLocks noGrp="1" noChangeArrowheads="1"/>
          </p:cNvSpPr>
          <p:nvPr/>
        </p:nvSpPr>
        <p:spPr bwMode="auto">
          <a:xfrm>
            <a:off x="8469313" y="6373813"/>
            <a:ext cx="6746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None/>
            </a:pPr>
            <a:fld id="{8DFCC550-5A23-4847-9CC6-0FA07EC538B9}" type="slidenum">
              <a:rPr lang="ru-RU" altLang="ru-RU" sz="1200"/>
              <a:pPr algn="ctr" eaLnBrk="1" hangingPunct="1">
                <a:lnSpc>
                  <a:spcPts val="3500"/>
                </a:lnSpc>
                <a:spcBef>
                  <a:spcPct val="20000"/>
                </a:spcBef>
                <a:buClr>
                  <a:srgbClr val="FF0000"/>
                </a:buClr>
                <a:buSzPct val="60000"/>
                <a:buFont typeface="Wingdings" panose="05000000000000000000" pitchFamily="2" charset="2"/>
                <a:buNone/>
              </a:pPr>
              <a:t>3</a:t>
            </a:fld>
            <a:endParaRPr lang="ru-RU" altLang="ru-RU" sz="1200"/>
          </a:p>
        </p:txBody>
      </p:sp>
      <p:sp>
        <p:nvSpPr>
          <p:cNvPr id="5124" name="Rectangle 2"/>
          <p:cNvSpPr txBox="1">
            <a:spLocks noChangeArrowheads="1"/>
          </p:cNvSpPr>
          <p:nvPr/>
        </p:nvSpPr>
        <p:spPr bwMode="auto">
          <a:xfrm>
            <a:off x="3082925" y="1231900"/>
            <a:ext cx="2803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ru-RU" b="1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2613" y="471334"/>
            <a:ext cx="6996112" cy="588535"/>
          </a:xfrm>
        </p:spPr>
        <p:txBody>
          <a:bodyPr/>
          <a:lstStyle/>
          <a:p>
            <a:pPr algn="r"/>
            <a:r>
              <a:rPr lang="ru-RU" altLang="ru-RU" sz="1800" b="1" dirty="0"/>
              <a:t>Инновационная технология переработки </a:t>
            </a:r>
            <a:br>
              <a:rPr lang="ru-RU" altLang="ru-RU" sz="1800" b="1" dirty="0"/>
            </a:br>
            <a:r>
              <a:rPr lang="ru-RU" altLang="ru-RU" sz="1800" b="1" dirty="0"/>
              <a:t>упаковки </a:t>
            </a:r>
            <a:r>
              <a:rPr lang="ru-RU" altLang="ru-RU" sz="1800" b="1" dirty="0" err="1"/>
              <a:t>ТетраПак</a:t>
            </a:r>
            <a:endParaRPr lang="ru-RU" altLang="ru-RU" sz="1800" dirty="0"/>
          </a:p>
        </p:txBody>
      </p:sp>
      <p:sp>
        <p:nvSpPr>
          <p:cNvPr id="5126" name="Прямоугольник 1"/>
          <p:cNvSpPr>
            <a:spLocks noChangeArrowheads="1"/>
          </p:cNvSpPr>
          <p:nvPr/>
        </p:nvSpPr>
        <p:spPr bwMode="auto">
          <a:xfrm>
            <a:off x="796925" y="1257300"/>
            <a:ext cx="738505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ru-RU" altLang="ru-RU" sz="1800" b="1" dirty="0">
                <a:solidFill>
                  <a:schemeClr val="tx1"/>
                </a:solidFill>
              </a:rPr>
              <a:t>Производство строительных материалов из упаковки Тетра Пак</a:t>
            </a:r>
          </a:p>
          <a:p>
            <a:pPr eaLnBrk="1" hangingPunct="1"/>
            <a:endParaRPr lang="ru-RU" altLang="ru-RU" b="1" dirty="0">
              <a:solidFill>
                <a:srgbClr val="FF5050"/>
              </a:solidFill>
            </a:endParaRPr>
          </a:p>
          <a:p>
            <a:pPr eaLnBrk="1" hangingPunct="1"/>
            <a:r>
              <a:rPr lang="ru-RU" altLang="ru-RU" dirty="0"/>
              <a:t>Производственный процесс состоит из четырех основных технологических циклов:</a:t>
            </a:r>
          </a:p>
          <a:p>
            <a:pPr eaLnBrk="1" hangingPunct="1"/>
            <a:r>
              <a:rPr lang="ru-RU" altLang="ru-RU" dirty="0"/>
              <a:t>1. Дробление сырья</a:t>
            </a:r>
          </a:p>
          <a:p>
            <a:pPr eaLnBrk="1" hangingPunct="1"/>
            <a:r>
              <a:rPr lang="ru-RU" altLang="ru-RU" dirty="0"/>
              <a:t>2. Уплотнение</a:t>
            </a:r>
          </a:p>
          <a:p>
            <a:pPr eaLnBrk="1" hangingPunct="1"/>
            <a:r>
              <a:rPr lang="ru-RU" altLang="ru-RU" dirty="0"/>
              <a:t>3. Прессование</a:t>
            </a:r>
          </a:p>
          <a:p>
            <a:pPr eaLnBrk="1" hangingPunct="1"/>
            <a:r>
              <a:rPr lang="ru-RU" altLang="ru-RU" dirty="0"/>
              <a:t>4. Резка готовой продукции и производство перегородок и панелей</a:t>
            </a:r>
          </a:p>
        </p:txBody>
      </p:sp>
      <p:pic>
        <p:nvPicPr>
          <p:cNvPr id="5127" name="Picture 5" descr="FullSizeRen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130550"/>
            <a:ext cx="8202612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128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276225" y="1181100"/>
            <a:ext cx="8572500" cy="381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76225" y="350103"/>
            <a:ext cx="3105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СТРАТЕГИЯ ПЛЮС</a:t>
            </a:r>
          </a:p>
          <a:p>
            <a:pPr eaLnBrk="1" hangingPunct="1"/>
            <a:r>
              <a:rPr lang="ru-RU" alt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 с ограниченной ответственностью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115CBE17-A42E-4D0D-A33A-2D43120556AF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6147" name="Rectangle 15"/>
          <p:cNvSpPr txBox="1">
            <a:spLocks noGrp="1" noChangeArrowheads="1"/>
          </p:cNvSpPr>
          <p:nvPr/>
        </p:nvSpPr>
        <p:spPr bwMode="auto">
          <a:xfrm>
            <a:off x="8469313" y="6373813"/>
            <a:ext cx="6746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None/>
            </a:pPr>
            <a:fld id="{0D6B42AE-3C8F-4109-BA0E-CF350D4B53D6}" type="slidenum">
              <a:rPr lang="ru-RU" altLang="ru-RU" sz="1200"/>
              <a:pPr algn="ctr" eaLnBrk="1" hangingPunct="1">
                <a:lnSpc>
                  <a:spcPts val="3500"/>
                </a:lnSpc>
                <a:spcBef>
                  <a:spcPct val="20000"/>
                </a:spcBef>
                <a:buClr>
                  <a:srgbClr val="FF0000"/>
                </a:buClr>
                <a:buSzPct val="60000"/>
                <a:buFont typeface="Wingdings" panose="05000000000000000000" pitchFamily="2" charset="2"/>
                <a:buNone/>
              </a:pPr>
              <a:t>4</a:t>
            </a:fld>
            <a:endParaRPr lang="ru-RU" altLang="ru-RU" sz="1200"/>
          </a:p>
        </p:txBody>
      </p:sp>
      <p:sp>
        <p:nvSpPr>
          <p:cNvPr id="6148" name="Rectangle 15"/>
          <p:cNvSpPr txBox="1">
            <a:spLocks noGrp="1" noChangeArrowheads="1"/>
          </p:cNvSpPr>
          <p:nvPr/>
        </p:nvSpPr>
        <p:spPr bwMode="auto">
          <a:xfrm>
            <a:off x="8469313" y="6373813"/>
            <a:ext cx="6746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None/>
            </a:pPr>
            <a:fld id="{52F80F6B-C0AA-4EBD-B985-9D8FD2583D69}" type="slidenum">
              <a:rPr lang="ru-RU" altLang="ru-RU" sz="1200"/>
              <a:pPr algn="ctr" eaLnBrk="1" hangingPunct="1">
                <a:lnSpc>
                  <a:spcPts val="3500"/>
                </a:lnSpc>
                <a:spcBef>
                  <a:spcPct val="20000"/>
                </a:spcBef>
                <a:buClr>
                  <a:srgbClr val="FF0000"/>
                </a:buClr>
                <a:buSzPct val="60000"/>
                <a:buFont typeface="Wingdings" panose="05000000000000000000" pitchFamily="2" charset="2"/>
                <a:buNone/>
              </a:pPr>
              <a:t>4</a:t>
            </a:fld>
            <a:endParaRPr lang="ru-RU" altLang="ru-RU" sz="1200"/>
          </a:p>
        </p:txBody>
      </p:sp>
      <p:sp>
        <p:nvSpPr>
          <p:cNvPr id="6150" name="Rectangle 1"/>
          <p:cNvSpPr>
            <a:spLocks noChangeArrowheads="1"/>
          </p:cNvSpPr>
          <p:nvPr/>
        </p:nvSpPr>
        <p:spPr bwMode="auto">
          <a:xfrm>
            <a:off x="0" y="1303130"/>
            <a:ext cx="9143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Производство строительных панелей и перегородок применяемых при строительстве и ремонте</a:t>
            </a:r>
          </a:p>
        </p:txBody>
      </p:sp>
      <p:sp>
        <p:nvSpPr>
          <p:cNvPr id="6151" name="Прямоугольник 6"/>
          <p:cNvSpPr>
            <a:spLocks noChangeArrowheads="1"/>
          </p:cNvSpPr>
          <p:nvPr/>
        </p:nvSpPr>
        <p:spPr bwMode="auto">
          <a:xfrm>
            <a:off x="2876550" y="1805934"/>
            <a:ext cx="264340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ru-RU" altLang="ru-RU" b="1" u="sng" dirty="0">
                <a:solidFill>
                  <a:schemeClr val="tx1"/>
                </a:solidFill>
              </a:rPr>
              <a:t>Возможные модификации плит: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Гладкая плита 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Узорчатая плита 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Плита, прессованная в форму 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Специальная плита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Строительные панели и перегородки</a:t>
            </a:r>
          </a:p>
          <a:p>
            <a:pPr eaLnBrk="1" hangingPunct="1"/>
            <a:endParaRPr lang="ru-RU" altLang="ru-RU" b="1" dirty="0"/>
          </a:p>
        </p:txBody>
      </p:sp>
      <p:pic>
        <p:nvPicPr>
          <p:cNvPr id="8" name="Picture 9" descr="business-a_clip_image002_0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4164907"/>
            <a:ext cx="3390040" cy="2295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1828799"/>
            <a:ext cx="253233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 Box 15"/>
          <p:cNvSpPr txBox="1">
            <a:spLocks noChangeArrowheads="1"/>
          </p:cNvSpPr>
          <p:nvPr/>
        </p:nvSpPr>
        <p:spPr bwMode="auto">
          <a:xfrm>
            <a:off x="3906670" y="5184043"/>
            <a:ext cx="3324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Производство поддонов и упаковок</a:t>
            </a:r>
          </a:p>
        </p:txBody>
      </p:sp>
      <p:cxnSp>
        <p:nvCxnSpPr>
          <p:cNvPr id="6156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276225" y="1181100"/>
            <a:ext cx="8572500" cy="381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52613" y="471334"/>
            <a:ext cx="6996112" cy="58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r"/>
            <a:r>
              <a:rPr lang="ru-RU" altLang="ru-RU" sz="1800" b="1" kern="0" dirty="0"/>
              <a:t>Инновационная технология переработки </a:t>
            </a:r>
            <a:br>
              <a:rPr lang="ru-RU" altLang="ru-RU" sz="1800" b="1" kern="0" dirty="0"/>
            </a:br>
            <a:r>
              <a:rPr lang="ru-RU" altLang="ru-RU" sz="1800" b="1" kern="0" dirty="0"/>
              <a:t>упаковки </a:t>
            </a:r>
            <a:r>
              <a:rPr lang="ru-RU" altLang="ru-RU" sz="1800" b="1" kern="0" dirty="0" err="1"/>
              <a:t>ТетраПак</a:t>
            </a:r>
            <a:endParaRPr lang="ru-RU" altLang="ru-RU" sz="1800" kern="0" dirty="0"/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276225" y="350103"/>
            <a:ext cx="3105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СТРАТЕГИЯ ПЛЮС</a:t>
            </a:r>
          </a:p>
          <a:p>
            <a:pPr eaLnBrk="1" hangingPunct="1"/>
            <a:r>
              <a:rPr lang="ru-RU" alt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 с ограниченной ответственностью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666C8C87-D9C8-4831-A518-10DB9D361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222" y="1805934"/>
            <a:ext cx="364677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ru-RU" altLang="ru-RU" b="1" u="sng" dirty="0">
                <a:solidFill>
                  <a:schemeClr val="tx1"/>
                </a:solidFill>
              </a:rPr>
              <a:t>Возможные модификации панелей: </a:t>
            </a:r>
          </a:p>
          <a:p>
            <a:pPr eaLnBrk="1" hangingPunct="1"/>
            <a:endParaRPr lang="ru-RU" altLang="ru-RU" b="1" u="sng" dirty="0">
              <a:solidFill>
                <a:schemeClr val="tx1"/>
              </a:solidFill>
            </a:endParaRP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Односторонние панели 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Двусторонние панели 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Панели с разными поверхностями 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Специальные панели</a:t>
            </a:r>
          </a:p>
          <a:p>
            <a:pPr eaLnBrk="1" hangingPunct="1"/>
            <a:endParaRPr lang="ru-RU" altLang="ru-RU" dirty="0">
              <a:solidFill>
                <a:schemeClr val="tx1"/>
              </a:solidFill>
            </a:endParaRP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Перегородки с толщиной пенополиуретана 40 мм</a:t>
            </a:r>
          </a:p>
          <a:p>
            <a:pPr eaLnBrk="1" hangingPunct="1"/>
            <a:r>
              <a:rPr lang="ru-RU" altLang="ru-RU" dirty="0">
                <a:solidFill>
                  <a:schemeClr val="tx1"/>
                </a:solidFill>
              </a:rPr>
              <a:t>Стеновые панели с толщиной пенополиуретана 100 мм</a:t>
            </a:r>
          </a:p>
          <a:p>
            <a:pPr eaLnBrk="1" hangingPunct="1"/>
            <a:r>
              <a:rPr lang="ru-RU" altLang="ru-RU" b="1" dirty="0">
                <a:solidFill>
                  <a:srgbClr val="0033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C1BB0E0C-14D9-483E-87B4-C97A11D72C34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11267" name="Rectangle 15"/>
          <p:cNvSpPr txBox="1">
            <a:spLocks noGrp="1" noChangeArrowheads="1"/>
          </p:cNvSpPr>
          <p:nvPr/>
        </p:nvSpPr>
        <p:spPr bwMode="auto">
          <a:xfrm>
            <a:off x="8469313" y="6373813"/>
            <a:ext cx="6746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None/>
            </a:pPr>
            <a:fld id="{D5915772-03C1-4BDA-8068-56714E620591}" type="slidenum">
              <a:rPr lang="ru-RU" altLang="ru-RU" sz="1200"/>
              <a:pPr algn="ctr" eaLnBrk="1" hangingPunct="1">
                <a:lnSpc>
                  <a:spcPts val="3500"/>
                </a:lnSpc>
                <a:spcBef>
                  <a:spcPct val="20000"/>
                </a:spcBef>
                <a:buClr>
                  <a:srgbClr val="FF0000"/>
                </a:buClr>
                <a:buSzPct val="60000"/>
                <a:buFont typeface="Wingdings" panose="05000000000000000000" pitchFamily="2" charset="2"/>
                <a:buNone/>
              </a:pPr>
              <a:t>5</a:t>
            </a:fld>
            <a:endParaRPr lang="ru-RU" altLang="ru-RU" sz="1200"/>
          </a:p>
        </p:txBody>
      </p:sp>
      <p:sp>
        <p:nvSpPr>
          <p:cNvPr id="11268" name="Rectangle 15"/>
          <p:cNvSpPr txBox="1">
            <a:spLocks noGrp="1" noChangeArrowheads="1"/>
          </p:cNvSpPr>
          <p:nvPr/>
        </p:nvSpPr>
        <p:spPr bwMode="auto">
          <a:xfrm>
            <a:off x="8469313" y="6373813"/>
            <a:ext cx="6746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lnSpc>
                <a:spcPts val="3500"/>
              </a:lnSpc>
              <a:spcBef>
                <a:spcPct val="20000"/>
              </a:spcBef>
              <a:buClr>
                <a:srgbClr val="FF0000"/>
              </a:buClr>
              <a:buSzPct val="60000"/>
              <a:buFont typeface="Wingdings" panose="05000000000000000000" pitchFamily="2" charset="2"/>
              <a:buNone/>
            </a:pPr>
            <a:fld id="{2198D996-791C-4FB0-BB59-34FE6F7EC473}" type="slidenum">
              <a:rPr lang="ru-RU" altLang="ru-RU" sz="1200"/>
              <a:pPr algn="ctr" eaLnBrk="1" hangingPunct="1">
                <a:lnSpc>
                  <a:spcPts val="3500"/>
                </a:lnSpc>
                <a:spcBef>
                  <a:spcPct val="20000"/>
                </a:spcBef>
                <a:buClr>
                  <a:srgbClr val="FF0000"/>
                </a:buClr>
                <a:buSzPct val="60000"/>
                <a:buFont typeface="Wingdings" panose="05000000000000000000" pitchFamily="2" charset="2"/>
                <a:buNone/>
              </a:pPr>
              <a:t>5</a:t>
            </a:fld>
            <a:endParaRPr lang="ru-RU" altLang="ru-RU" sz="1200"/>
          </a:p>
        </p:txBody>
      </p:sp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2555875" y="1252538"/>
            <a:ext cx="456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eaLnBrk="0" hangingPunct="0"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008063" algn="l"/>
              </a:tabLs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marL="0" lvl="4"/>
            <a:r>
              <a:rPr lang="ru-RU" altLang="ru-RU" b="1">
                <a:cs typeface="Times New Roman" panose="02020603050405020304" pitchFamily="18" charset="0"/>
              </a:rPr>
              <a:t>Преимущества применяемой технологии</a:t>
            </a:r>
          </a:p>
        </p:txBody>
      </p:sp>
      <p:sp>
        <p:nvSpPr>
          <p:cNvPr id="11271" name="Прямоугольник 1"/>
          <p:cNvSpPr>
            <a:spLocks noChangeArrowheads="1"/>
          </p:cNvSpPr>
          <p:nvPr/>
        </p:nvSpPr>
        <p:spPr bwMode="auto">
          <a:xfrm>
            <a:off x="333375" y="1611313"/>
            <a:ext cx="865822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 indent="-85725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buFontTx/>
              <a:buChar char="-"/>
            </a:pPr>
            <a:r>
              <a:rPr lang="ru-RU" altLang="ru-RU" sz="1400"/>
              <a:t> Не сложный процесс переработки упаковки;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 sz="1400"/>
              <a:t>- Невысокая стоимость перерабатывающего оборудования;</a:t>
            </a:r>
          </a:p>
          <a:p>
            <a:pPr eaLnBrk="1" hangingPunct="1">
              <a:lnSpc>
                <a:spcPct val="130000"/>
              </a:lnSpc>
              <a:buFontTx/>
              <a:buChar char="-"/>
            </a:pPr>
            <a:r>
              <a:rPr lang="ru-RU" altLang="ru-RU" sz="1400"/>
              <a:t> Высокая производительность;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 sz="1400"/>
              <a:t>- Использование экологически безопасных материалов (компонентов упаковки) при производстве строительных изделий.</a:t>
            </a:r>
            <a:endParaRPr lang="en-US" altLang="ru-RU" sz="1400"/>
          </a:p>
          <a:p>
            <a:pPr algn="ctr" eaLnBrk="1" hangingPunct="1">
              <a:lnSpc>
                <a:spcPct val="130000"/>
              </a:lnSpc>
            </a:pPr>
            <a:r>
              <a:rPr lang="ru-RU" altLang="ru-RU" b="1"/>
              <a:t>Преимущества изделий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 sz="1400"/>
              <a:t>- Высокая влагостойкость и огнестойкость материала;</a:t>
            </a:r>
          </a:p>
          <a:p>
            <a:pPr eaLnBrk="1" hangingPunct="1">
              <a:lnSpc>
                <a:spcPct val="130000"/>
              </a:lnSpc>
              <a:buFontTx/>
              <a:buChar char="-"/>
            </a:pPr>
            <a:r>
              <a:rPr lang="ru-RU" altLang="ru-RU" sz="1400">
                <a:solidFill>
                  <a:srgbClr val="C3260C"/>
                </a:solidFill>
              </a:rPr>
              <a:t> </a:t>
            </a:r>
            <a:r>
              <a:rPr lang="ru-RU" altLang="ru-RU" sz="1400">
                <a:solidFill>
                  <a:schemeClr val="tx1"/>
                </a:solidFill>
              </a:rPr>
              <a:t>Энергосберегающий  коэффициент стеновой панели в 1,4 раза выше чем у клееного деревянного бруса толщиной 24 см;</a:t>
            </a:r>
          </a:p>
          <a:p>
            <a:pPr eaLnBrk="1" hangingPunct="1">
              <a:lnSpc>
                <a:spcPct val="130000"/>
              </a:lnSpc>
              <a:buFontTx/>
              <a:buChar char="-"/>
            </a:pPr>
            <a:r>
              <a:rPr lang="ru-RU" altLang="ru-RU" sz="1400">
                <a:solidFill>
                  <a:schemeClr val="tx1"/>
                </a:solidFill>
              </a:rPr>
              <a:t> Коэффициент звукоизоляции перегородок в 10 раз выше перегородок применяемых в строительстве сегодня;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 sz="1400">
                <a:solidFill>
                  <a:schemeClr val="tx1"/>
                </a:solidFill>
              </a:rPr>
              <a:t>- Применение стеновых панелей и перегородок в 8 раз уменьшает нагрузку на фундаменты.</a:t>
            </a:r>
          </a:p>
          <a:p>
            <a:pPr eaLnBrk="1" hangingPunct="1">
              <a:lnSpc>
                <a:spcPct val="130000"/>
              </a:lnSpc>
              <a:buFontTx/>
              <a:buChar char="-"/>
            </a:pPr>
            <a:r>
              <a:rPr lang="ru-RU" altLang="ru-RU" sz="1400">
                <a:solidFill>
                  <a:schemeClr val="tx1"/>
                </a:solidFill>
              </a:rPr>
              <a:t>Стоимость сопоставима с аналогичной строительной продукцией из гипсокартона и т.д.;</a:t>
            </a:r>
          </a:p>
          <a:p>
            <a:pPr eaLnBrk="1" hangingPunct="1">
              <a:lnSpc>
                <a:spcPct val="130000"/>
              </a:lnSpc>
            </a:pPr>
            <a:r>
              <a:rPr lang="ru-RU" altLang="ru-RU" sz="1400">
                <a:solidFill>
                  <a:schemeClr val="tx1"/>
                </a:solidFill>
              </a:rPr>
              <a:t>- Ориентировочные цены на производимую продукцию составят:</a:t>
            </a:r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3219450" y="5788025"/>
            <a:ext cx="4572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  <a:p>
            <a:pPr eaLnBrk="1" hangingPunct="1"/>
            <a:endParaRPr lang="ru-RU" altLang="ru-RU"/>
          </a:p>
        </p:txBody>
      </p:sp>
      <p:graphicFrame>
        <p:nvGraphicFramePr>
          <p:cNvPr id="7264" name="Group 96"/>
          <p:cNvGraphicFramePr>
            <a:graphicFrameLocks noGrp="1"/>
          </p:cNvGraphicFramePr>
          <p:nvPr/>
        </p:nvGraphicFramePr>
        <p:xfrm>
          <a:off x="1176338" y="4941888"/>
          <a:ext cx="5948363" cy="143198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96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9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Единица измерения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Цена, USD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64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Плита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кв. метр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2,7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64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Стеновые панели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кв. метр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10,2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4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Стеновые перегородки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кв. метр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8,7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648" marB="45648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5" name="Rectangle 94"/>
          <p:cNvSpPr>
            <a:spLocks noChangeArrowheads="1"/>
          </p:cNvSpPr>
          <p:nvPr/>
        </p:nvSpPr>
        <p:spPr bwMode="auto">
          <a:xfrm>
            <a:off x="0" y="42941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endParaRPr lang="ru-RU" altLang="ru-RU"/>
          </a:p>
        </p:txBody>
      </p:sp>
      <p:cxnSp>
        <p:nvCxnSpPr>
          <p:cNvPr id="11296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276225" y="1181100"/>
            <a:ext cx="8572500" cy="381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6225" y="350103"/>
            <a:ext cx="3105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СТРАТЕГИЯ ПЛЮС</a:t>
            </a:r>
          </a:p>
          <a:p>
            <a:pPr eaLnBrk="1" hangingPunct="1"/>
            <a:r>
              <a:rPr lang="ru-RU" alt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 с ограниченной ответственностью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852613" y="471334"/>
            <a:ext cx="6996112" cy="58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defRPr sz="2800">
                <a:solidFill>
                  <a:srgbClr val="000000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2000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r"/>
            <a:r>
              <a:rPr lang="ru-RU" altLang="ru-RU" sz="1800" b="1" kern="0" dirty="0"/>
              <a:t>Инновационная технология переработки </a:t>
            </a:r>
            <a:br>
              <a:rPr lang="ru-RU" altLang="ru-RU" sz="1800" b="1" kern="0" dirty="0"/>
            </a:br>
            <a:r>
              <a:rPr lang="ru-RU" altLang="ru-RU" sz="1800" b="1" kern="0" dirty="0"/>
              <a:t>упаковки </a:t>
            </a:r>
            <a:r>
              <a:rPr lang="ru-RU" altLang="ru-RU" sz="1800" b="1" kern="0" dirty="0" err="1"/>
              <a:t>ТетраПак</a:t>
            </a:r>
            <a:endParaRPr lang="ru-RU" altLang="ru-RU" sz="1800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fld id="{DD21B74C-4B52-46F4-BD79-5BA1A6489EBC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3828668" y="473213"/>
            <a:ext cx="16962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chemeClr val="tx1"/>
                </a:solidFill>
              </a:rPr>
              <a:t>Контакты</a:t>
            </a:r>
          </a:p>
        </p:txBody>
      </p:sp>
      <p:pic>
        <p:nvPicPr>
          <p:cNvPr id="13" name="Picture 1" descr="D:\ЭкоРисайклинг\обмен\Тетрапак\Презентация\ЭкоРисайклинг\Фон_recyclin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099" y="4539234"/>
            <a:ext cx="216535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453768" y="1676400"/>
            <a:ext cx="6373495" cy="260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03200" indent="-203200" algn="l" defTabSz="330200" rtl="0" eaLnBrk="0" fontAlgn="base" hangingPunct="0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0000"/>
              <a:buFont typeface="Wingdings" pitchFamily="2" charset="2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81013" indent="-276225" algn="l" defTabSz="330200" rtl="0" eaLnBrk="0" fontAlgn="base" hangingPunct="0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673100" indent="88900" algn="l" defTabSz="330200" rtl="0" eaLnBrk="0" fontAlgn="base" hangingPunct="0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3pPr>
            <a:lvl4pPr marL="952500" indent="101600" algn="l" defTabSz="330200" rtl="0" eaLnBrk="0" fontAlgn="base" hangingPunct="0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4pPr>
            <a:lvl5pPr marL="1244600" indent="88900" algn="l" defTabSz="330200" rtl="0" eaLnBrk="0" fontAlgn="base" hangingPunct="0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5pPr>
            <a:lvl6pPr marL="1701800" indent="88900" algn="l" defTabSz="330200" rtl="0" fontAlgn="base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6pPr>
            <a:lvl7pPr marL="2159000" indent="88900" algn="l" defTabSz="330200" rtl="0" fontAlgn="base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7pPr>
            <a:lvl8pPr marL="2616200" indent="88900" algn="l" defTabSz="330200" rtl="0" fontAlgn="base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8pPr>
            <a:lvl9pPr marL="3073400" indent="88900" algn="l" defTabSz="330200" rtl="0" fontAlgn="base">
              <a:lnSpc>
                <a:spcPts val="2700"/>
              </a:lnSpc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ts val="2900"/>
              </a:lnSpc>
              <a:spcBef>
                <a:spcPct val="10000"/>
              </a:spcBef>
              <a:buClr>
                <a:schemeClr val="tx1"/>
              </a:buClr>
              <a:buSzTx/>
              <a:buFontTx/>
              <a:buNone/>
              <a:defRPr/>
            </a:pPr>
            <a:r>
              <a:rPr lang="ru-RU" altLang="ru-RU" b="1" kern="0" dirty="0"/>
              <a:t>ООО «Стратегия плюс»</a:t>
            </a:r>
          </a:p>
          <a:p>
            <a:pPr marL="0" indent="0" algn="ctr">
              <a:lnSpc>
                <a:spcPts val="2900"/>
              </a:lnSpc>
              <a:spcBef>
                <a:spcPct val="10000"/>
              </a:spcBef>
              <a:buClr>
                <a:schemeClr val="tx1"/>
              </a:buClr>
              <a:buSzTx/>
              <a:buFontTx/>
              <a:buNone/>
              <a:defRPr/>
            </a:pPr>
            <a:r>
              <a:rPr lang="ru-RU" altLang="ru-RU" kern="0" dirty="0"/>
              <a:t>Российская Федерация, </a:t>
            </a:r>
            <a:r>
              <a:rPr lang="ru-RU" altLang="ru-RU" kern="0" dirty="0" err="1"/>
              <a:t>г.Волжский</a:t>
            </a:r>
            <a:r>
              <a:rPr lang="ru-RU" altLang="ru-RU" kern="0" dirty="0"/>
              <a:t>, </a:t>
            </a:r>
            <a:r>
              <a:rPr lang="ru-RU" altLang="ru-RU" kern="0" dirty="0" err="1"/>
              <a:t>ул.</a:t>
            </a:r>
            <a:r>
              <a:rPr lang="ru-RU" dirty="0" err="1"/>
              <a:t>Молодежная</a:t>
            </a:r>
            <a:r>
              <a:rPr lang="ru-RU" dirty="0"/>
              <a:t>, 12, 21</a:t>
            </a:r>
            <a:endParaRPr lang="ru-RU" altLang="ru-RU" kern="0" dirty="0"/>
          </a:p>
          <a:p>
            <a:pPr marL="0" indent="0" algn="ctr">
              <a:lnSpc>
                <a:spcPts val="2900"/>
              </a:lnSpc>
              <a:spcBef>
                <a:spcPct val="10000"/>
              </a:spcBef>
              <a:buClr>
                <a:schemeClr val="tx1"/>
              </a:buClr>
              <a:buSzTx/>
              <a:defRPr/>
            </a:pPr>
            <a:r>
              <a:rPr lang="ru-RU" altLang="ru-RU" kern="0" dirty="0"/>
              <a:t>Тел. </a:t>
            </a:r>
            <a:r>
              <a:rPr lang="ru-RU" dirty="0"/>
              <a:t>+7 985 3663911</a:t>
            </a:r>
          </a:p>
          <a:p>
            <a:pPr marL="0" indent="0" algn="ctr">
              <a:lnSpc>
                <a:spcPts val="2900"/>
              </a:lnSpc>
              <a:spcBef>
                <a:spcPct val="10000"/>
              </a:spcBef>
              <a:buClr>
                <a:schemeClr val="tx1"/>
              </a:buClr>
              <a:buSzTx/>
              <a:defRPr/>
            </a:pPr>
            <a:r>
              <a:rPr lang="ru-RU" altLang="ru-RU" dirty="0">
                <a:solidFill>
                  <a:schemeClr val="tx1"/>
                </a:solidFill>
              </a:rPr>
              <a:t>Тел. (</a:t>
            </a:r>
            <a:r>
              <a:rPr lang="en-US" altLang="ru-RU" dirty="0">
                <a:solidFill>
                  <a:schemeClr val="tx1"/>
                </a:solidFill>
              </a:rPr>
              <a:t>Viber/</a:t>
            </a:r>
            <a:r>
              <a:rPr lang="en-US" altLang="ru-RU" dirty="0" err="1">
                <a:solidFill>
                  <a:schemeClr val="tx1"/>
                </a:solidFill>
              </a:rPr>
              <a:t>WhatApp</a:t>
            </a:r>
            <a:r>
              <a:rPr lang="en-US" altLang="ru-RU" dirty="0">
                <a:solidFill>
                  <a:schemeClr val="tx1"/>
                </a:solidFill>
              </a:rPr>
              <a:t>) +375 29 3491441</a:t>
            </a:r>
            <a:endParaRPr lang="ru-RU" altLang="ru-RU" dirty="0">
              <a:solidFill>
                <a:schemeClr val="tx1"/>
              </a:solidFill>
            </a:endParaRPr>
          </a:p>
          <a:p>
            <a:pPr marL="0" indent="0" algn="ctr">
              <a:lnSpc>
                <a:spcPts val="2900"/>
              </a:lnSpc>
              <a:spcBef>
                <a:spcPct val="10000"/>
              </a:spcBef>
              <a:buClr>
                <a:schemeClr val="tx1"/>
              </a:buClr>
              <a:buSzTx/>
              <a:buFontTx/>
              <a:buNone/>
              <a:defRPr/>
            </a:pPr>
            <a:r>
              <a:rPr lang="en-US" altLang="ru-RU" kern="0" dirty="0"/>
              <a:t>e-mail</a:t>
            </a:r>
            <a:r>
              <a:rPr lang="ru-RU" altLang="ru-RU" kern="0" dirty="0"/>
              <a:t>:</a:t>
            </a:r>
            <a:r>
              <a:rPr lang="en-US" dirty="0"/>
              <a:t> bondar-eko@mail.ru</a:t>
            </a:r>
            <a:endParaRPr lang="en-US" altLang="ru-RU" dirty="0">
              <a:solidFill>
                <a:schemeClr val="tx1"/>
              </a:solidFill>
            </a:endParaRPr>
          </a:p>
          <a:p>
            <a:pPr marL="0" indent="0" algn="ctr">
              <a:lnSpc>
                <a:spcPts val="2900"/>
              </a:lnSpc>
              <a:spcBef>
                <a:spcPct val="10000"/>
              </a:spcBef>
              <a:buClr>
                <a:schemeClr val="tx1"/>
              </a:buClr>
              <a:buSzTx/>
              <a:buFontTx/>
              <a:buNone/>
              <a:defRPr/>
            </a:pPr>
            <a:r>
              <a:rPr lang="en-US" altLang="ru-RU" kern="0" dirty="0">
                <a:solidFill>
                  <a:schemeClr val="tx1"/>
                </a:solidFill>
                <a:hlinkClick r:id="rId3"/>
              </a:rPr>
              <a:t>www.eco-pakplus.ru</a:t>
            </a:r>
            <a:r>
              <a:rPr lang="en-US" altLang="ru-RU" kern="0" dirty="0">
                <a:solidFill>
                  <a:schemeClr val="tx1"/>
                </a:solidFill>
              </a:rPr>
              <a:t>         </a:t>
            </a:r>
            <a:r>
              <a:rPr lang="en-US" altLang="ru-RU" dirty="0">
                <a:solidFill>
                  <a:schemeClr val="tx1"/>
                </a:solidFill>
                <a:hlinkClick r:id="rId4"/>
              </a:rPr>
              <a:t>www.eco-pak.by</a:t>
            </a:r>
            <a:endParaRPr lang="en-US" altLang="ru-RU" dirty="0">
              <a:solidFill>
                <a:schemeClr val="tx1"/>
              </a:solidFill>
            </a:endParaRPr>
          </a:p>
          <a:p>
            <a:pPr marL="0" indent="0" algn="ctr">
              <a:lnSpc>
                <a:spcPts val="2900"/>
              </a:lnSpc>
              <a:spcBef>
                <a:spcPct val="10000"/>
              </a:spcBef>
              <a:buClr>
                <a:schemeClr val="tx1"/>
              </a:buClr>
              <a:buSzTx/>
              <a:defRPr/>
            </a:pPr>
            <a:r>
              <a:rPr lang="ru-RU" altLang="ru-RU" dirty="0"/>
              <a:t>Компания партнер ООО «БИЗОТ» Республика Беларусь, </a:t>
            </a:r>
            <a:r>
              <a:rPr lang="ru-RU" altLang="ru-RU" dirty="0" err="1"/>
              <a:t>г.Минск</a:t>
            </a:r>
            <a:endParaRPr lang="ru-RU" altLang="ru-RU" kern="0" dirty="0"/>
          </a:p>
        </p:txBody>
      </p:sp>
      <p:cxnSp>
        <p:nvCxnSpPr>
          <p:cNvPr id="7" name="Прямая соединительная линия 9">
            <a:extLst>
              <a:ext uri="{FF2B5EF4-FFF2-40B4-BE49-F238E27FC236}">
                <a16:creationId xmlns:a16="http://schemas.microsoft.com/office/drawing/2014/main" id="{DAEB28B8-5684-458B-A432-C82D7966A9B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6225" y="1181100"/>
            <a:ext cx="8572500" cy="381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1">
            <a:extLst>
              <a:ext uri="{FF2B5EF4-FFF2-40B4-BE49-F238E27FC236}">
                <a16:creationId xmlns:a16="http://schemas.microsoft.com/office/drawing/2014/main" id="{3A4A18DA-698F-4803-8398-FA2B19DB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350103"/>
            <a:ext cx="3105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0000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СТРАТЕГИЯ ПЛЮС</a:t>
            </a:r>
          </a:p>
          <a:p>
            <a:pPr eaLnBrk="1" hangingPunct="1"/>
            <a:r>
              <a:rPr lang="ru-RU" alt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Общество с ограниченной ответственностью</a:t>
            </a:r>
          </a:p>
        </p:txBody>
      </p:sp>
    </p:spTree>
    <p:extLst>
      <p:ext uri="{BB962C8B-B14F-4D97-AF65-F5344CB8AC3E}">
        <p14:creationId xmlns:p14="http://schemas.microsoft.com/office/powerpoint/2010/main" val="416424834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03200" marR="0" indent="-203200" algn="l" defTabSz="330200" rtl="0" eaLnBrk="1" fontAlgn="base" latinLnBrk="0" hangingPunct="1">
          <a:lnSpc>
            <a:spcPts val="35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203200" marR="0" indent="-203200" algn="l" defTabSz="330200" rtl="0" eaLnBrk="1" fontAlgn="base" latinLnBrk="0" hangingPunct="1">
          <a:lnSpc>
            <a:spcPts val="35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0000"/>
          <a:buFont typeface="Wingdings" pitchFamily="2" charset="2"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34878</TotalTime>
  <Words>487</Words>
  <Application>Microsoft Office PowerPoint</Application>
  <PresentationFormat>Экран (4:3)</PresentationFormat>
  <Paragraphs>109</Paragraphs>
  <Slides>6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Arial Narrow</vt:lpstr>
      <vt:lpstr>Times New Roman</vt:lpstr>
      <vt:lpstr>Wingdings</vt:lpstr>
      <vt:lpstr>Standarddesign</vt:lpstr>
      <vt:lpstr>Проект по переработке упаковки типа Тетра Пак из под напитков  (Российская Федерация)      2021 год</vt:lpstr>
      <vt:lpstr>Презентация PowerPoint</vt:lpstr>
      <vt:lpstr>Инновационная технология переработки  упаковки ТетраПак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 Belarus</dc:title>
  <dc:creator>EcoRecycling</dc:creator>
  <cp:lastModifiedBy>Юра Кляин</cp:lastModifiedBy>
  <cp:revision>2242</cp:revision>
  <cp:lastPrinted>2016-12-20T08:16:28Z</cp:lastPrinted>
  <dcterms:created xsi:type="dcterms:W3CDTF">2006-02-02T13:46:37Z</dcterms:created>
  <dcterms:modified xsi:type="dcterms:W3CDTF">2021-08-17T19:01:31Z</dcterms:modified>
</cp:coreProperties>
</file>